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25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77204239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86794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12010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4929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17693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83929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2979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91586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103594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0962306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7002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17208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480654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756150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957832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 name="Shape 1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795732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1" name="Shape 1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012557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596435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628988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Shape 2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403706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5" name="Shape 2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295896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2" name="Shape 2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245564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8" name="Shape 22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99483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252017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3" name="Shape 23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935473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2" name="Shape 2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329460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7" name="Shape 24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7667690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3" name="Shape 2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353155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9" name="Shape 2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999576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8" name="Shape 2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788204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8" name="Shape 2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045625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7" name="Shape 2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938701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6" name="Shape 2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02154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792569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826271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43186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89738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18177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32858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25"/>
            <a:ext cx="4572000" cy="5143500"/>
          </a:xfrm>
          <a:prstGeom prst="rect">
            <a:avLst/>
          </a:prstGeom>
          <a:solidFill>
            <a:schemeClr val="dk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dk1"/>
              </a:buClr>
              <a:defRPr>
                <a:solidFill>
                  <a:schemeClr val="dk1"/>
                </a:solidFill>
              </a:defRPr>
            </a:lvl1pPr>
            <a:lvl2pPr lvl="1">
              <a:spcBef>
                <a:spcPts val="0"/>
              </a:spcBef>
              <a:buClr>
                <a:schemeClr val="dk1"/>
              </a:buClr>
              <a:defRPr>
                <a:solidFill>
                  <a:schemeClr val="dk1"/>
                </a:solidFill>
              </a:defRPr>
            </a:lvl2pPr>
            <a:lvl3pPr lvl="2">
              <a:spcBef>
                <a:spcPts val="0"/>
              </a:spcBef>
              <a:buClr>
                <a:schemeClr val="dk1"/>
              </a:buClr>
              <a:defRPr>
                <a:solidFill>
                  <a:schemeClr val="dk1"/>
                </a:solidFill>
              </a:defRPr>
            </a:lvl3pPr>
            <a:lvl4pPr lvl="3">
              <a:spcBef>
                <a:spcPts val="0"/>
              </a:spcBef>
              <a:buClr>
                <a:schemeClr val="dk1"/>
              </a:buClr>
              <a:defRPr>
                <a:solidFill>
                  <a:schemeClr val="dk1"/>
                </a:solidFill>
              </a:defRPr>
            </a:lvl4pPr>
            <a:lvl5pPr lvl="4">
              <a:spcBef>
                <a:spcPts val="0"/>
              </a:spcBef>
              <a:buClr>
                <a:schemeClr val="dk1"/>
              </a:buClr>
              <a:defRPr>
                <a:solidFill>
                  <a:schemeClr val="dk1"/>
                </a:solidFill>
              </a:defRPr>
            </a:lvl5pPr>
            <a:lvl6pPr lvl="5">
              <a:spcBef>
                <a:spcPts val="0"/>
              </a:spcBef>
              <a:buClr>
                <a:schemeClr val="dk1"/>
              </a:buClr>
              <a:defRPr>
                <a:solidFill>
                  <a:schemeClr val="dk1"/>
                </a:solidFill>
              </a:defRPr>
            </a:lvl6pPr>
            <a:lvl7pPr lvl="6">
              <a:spcBef>
                <a:spcPts val="0"/>
              </a:spcBef>
              <a:buClr>
                <a:schemeClr val="dk1"/>
              </a:buClr>
              <a:defRPr>
                <a:solidFill>
                  <a:schemeClr val="dk1"/>
                </a:solidFill>
              </a:defRPr>
            </a:lvl7pPr>
            <a:lvl8pPr lvl="7">
              <a:spcBef>
                <a:spcPts val="0"/>
              </a:spcBef>
              <a:buClr>
                <a:schemeClr val="dk1"/>
              </a:buClr>
              <a:defRPr>
                <a:solidFill>
                  <a:schemeClr val="dk1"/>
                </a:solidFill>
              </a:defRPr>
            </a:lvl8pPr>
            <a:lvl9pPr lvl="8">
              <a:spcBef>
                <a:spcPts val="0"/>
              </a:spcBef>
              <a:buClr>
                <a:schemeClr val="dk1"/>
              </a:buClr>
              <a:defRPr>
                <a:solidFill>
                  <a:schemeClr val="dk1"/>
                </a:solidFill>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lt2"/>
              </a:buClr>
              <a:buSzPct val="100000"/>
              <a:defRPr sz="1800">
                <a:solidFill>
                  <a:schemeClr val="lt2"/>
                </a:solidFill>
              </a:defRPr>
            </a:lvl1pPr>
            <a:lvl2pPr lvl="1">
              <a:lnSpc>
                <a:spcPct val="115000"/>
              </a:lnSpc>
              <a:spcBef>
                <a:spcPts val="0"/>
              </a:spcBef>
              <a:spcAft>
                <a:spcPts val="1600"/>
              </a:spcAft>
              <a:buClr>
                <a:schemeClr val="lt2"/>
              </a:buClr>
              <a:defRPr>
                <a:solidFill>
                  <a:schemeClr val="lt2"/>
                </a:solidFill>
              </a:defRPr>
            </a:lvl2pPr>
            <a:lvl3pPr lvl="2">
              <a:lnSpc>
                <a:spcPct val="115000"/>
              </a:lnSpc>
              <a:spcBef>
                <a:spcPts val="0"/>
              </a:spcBef>
              <a:spcAft>
                <a:spcPts val="1600"/>
              </a:spcAft>
              <a:buClr>
                <a:schemeClr val="lt2"/>
              </a:buClr>
              <a:defRPr>
                <a:solidFill>
                  <a:schemeClr val="lt2"/>
                </a:solidFill>
              </a:defRPr>
            </a:lvl3pPr>
            <a:lvl4pPr lvl="3">
              <a:lnSpc>
                <a:spcPct val="115000"/>
              </a:lnSpc>
              <a:spcBef>
                <a:spcPts val="0"/>
              </a:spcBef>
              <a:spcAft>
                <a:spcPts val="1600"/>
              </a:spcAft>
              <a:buClr>
                <a:schemeClr val="lt2"/>
              </a:buClr>
              <a:defRPr>
                <a:solidFill>
                  <a:schemeClr val="lt2"/>
                </a:solidFill>
              </a:defRPr>
            </a:lvl4pPr>
            <a:lvl5pPr lvl="4">
              <a:lnSpc>
                <a:spcPct val="115000"/>
              </a:lnSpc>
              <a:spcBef>
                <a:spcPts val="0"/>
              </a:spcBef>
              <a:spcAft>
                <a:spcPts val="1600"/>
              </a:spcAft>
              <a:buClr>
                <a:schemeClr val="lt2"/>
              </a:buClr>
              <a:defRPr>
                <a:solidFill>
                  <a:schemeClr val="lt2"/>
                </a:solidFill>
              </a:defRPr>
            </a:lvl5pPr>
            <a:lvl6pPr lvl="5">
              <a:lnSpc>
                <a:spcPct val="115000"/>
              </a:lnSpc>
              <a:spcBef>
                <a:spcPts val="0"/>
              </a:spcBef>
              <a:spcAft>
                <a:spcPts val="1600"/>
              </a:spcAft>
              <a:buClr>
                <a:schemeClr val="lt2"/>
              </a:buClr>
              <a:defRPr>
                <a:solidFill>
                  <a:schemeClr val="lt2"/>
                </a:solidFill>
              </a:defRPr>
            </a:lvl6pPr>
            <a:lvl7pPr lvl="6">
              <a:lnSpc>
                <a:spcPct val="115000"/>
              </a:lnSpc>
              <a:spcBef>
                <a:spcPts val="0"/>
              </a:spcBef>
              <a:spcAft>
                <a:spcPts val="1600"/>
              </a:spcAft>
              <a:buClr>
                <a:schemeClr val="lt2"/>
              </a:buClr>
              <a:defRPr>
                <a:solidFill>
                  <a:schemeClr val="lt2"/>
                </a:solidFill>
              </a:defRPr>
            </a:lvl7pPr>
            <a:lvl8pPr lvl="7">
              <a:lnSpc>
                <a:spcPct val="115000"/>
              </a:lnSpc>
              <a:spcBef>
                <a:spcPts val="0"/>
              </a:spcBef>
              <a:spcAft>
                <a:spcPts val="1600"/>
              </a:spcAft>
              <a:buClr>
                <a:schemeClr val="lt2"/>
              </a:buClr>
              <a:defRPr>
                <a:solidFill>
                  <a:schemeClr val="lt2"/>
                </a:solidFill>
              </a:defRPr>
            </a:lvl8pPr>
            <a:lvl9pPr lvl="8">
              <a:lnSpc>
                <a:spcPct val="115000"/>
              </a:lnSpc>
              <a:spcBef>
                <a:spcPts val="0"/>
              </a:spcBef>
              <a:spcAft>
                <a:spcPts val="1600"/>
              </a:spcAft>
              <a:buClr>
                <a:schemeClr val="lt2"/>
              </a:buClr>
              <a:defRPr>
                <a:solidFill>
                  <a:schemeClr val="lt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lt2"/>
                </a:solidFill>
              </a:rPr>
              <a:t>‹#›</a:t>
            </a:fld>
            <a:endParaRPr lang="en" sz="1000">
              <a:solidFill>
                <a:schemeClr val="lt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youtube.com/v/MAqrWvkBoHk"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hyperlink" Target="http://youtube.com/v/8PyqL9y7VZo"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hyperlink" Target="http://youtube.com/v/IqV5L66EP2E"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youtube.com/v/dSKb8_Y1aOY"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hyperlink" Target="http://youtube.com/v/xgOlB4TmbBY"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16.jpg"/><Relationship Id="rId5" Type="http://schemas.openxmlformats.org/officeDocument/2006/relationships/hyperlink" Target="http://youtube.com/v/Y4WodTGIMBY" TargetMode="External"/><Relationship Id="rId4" Type="http://schemas.openxmlformats.org/officeDocument/2006/relationships/image" Target="../media/image15.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youtube.com/v/wyVF6R9e6xE"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hyperlink" Target="http://youtube.com/v/8iKhLGK7HGk"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hyperlink" Target="http://youtube.com/v/JQHoWZxgv-0"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8" y="744575"/>
            <a:ext cx="8520600" cy="2052600"/>
          </a:xfrm>
          <a:prstGeom prst="rect">
            <a:avLst/>
          </a:prstGeom>
        </p:spPr>
        <p:txBody>
          <a:bodyPr lIns="91425" tIns="91425" rIns="91425" bIns="91425" anchor="b" anchorCtr="0">
            <a:noAutofit/>
          </a:bodyPr>
          <a:lstStyle/>
          <a:p>
            <a:pPr lvl="0">
              <a:spcBef>
                <a:spcPts val="0"/>
              </a:spcBef>
              <a:buNone/>
            </a:pPr>
            <a:r>
              <a:rPr lang="en"/>
              <a:t>Investigating Force, Motion, and Energy</a:t>
            </a:r>
          </a:p>
        </p:txBody>
      </p:sp>
      <p:sp>
        <p:nvSpPr>
          <p:cNvPr id="55" name="Shape 55"/>
          <p:cNvSpPr txBox="1">
            <a:spLocks noGrp="1"/>
          </p:cNvSpPr>
          <p:nvPr>
            <p:ph type="subTitle" idx="1"/>
          </p:nvPr>
        </p:nvSpPr>
        <p:spPr>
          <a:xfrm>
            <a:off x="311700" y="2834125"/>
            <a:ext cx="8520600" cy="792600"/>
          </a:xfrm>
          <a:prstGeom prst="rect">
            <a:avLst/>
          </a:prstGeom>
        </p:spPr>
        <p:txBody>
          <a:bodyPr lIns="91425" tIns="91425" rIns="91425" bIns="91425" anchor="t" anchorCtr="0">
            <a:noAutofit/>
          </a:bodyPr>
          <a:lstStyle/>
          <a:p>
            <a:pPr lvl="0">
              <a:spcBef>
                <a:spcPts val="0"/>
              </a:spcBef>
              <a:buNone/>
            </a:pPr>
            <a:r>
              <a:rPr lang="en"/>
              <a:t>By: Mrs. Stone</a:t>
            </a:r>
          </a:p>
          <a:p>
            <a:pPr lvl="0">
              <a:spcBef>
                <a:spcPts val="0"/>
              </a:spcBef>
              <a:buNone/>
            </a:pPr>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Friction</a:t>
            </a:r>
          </a:p>
        </p:txBody>
      </p:sp>
      <p:sp>
        <p:nvSpPr>
          <p:cNvPr id="118" name="Shape 118"/>
          <p:cNvSpPr txBox="1">
            <a:spLocks noGrp="1"/>
          </p:cNvSpPr>
          <p:nvPr>
            <p:ph type="body" idx="1"/>
          </p:nvPr>
        </p:nvSpPr>
        <p:spPr>
          <a:xfrm>
            <a:off x="311700" y="1152475"/>
            <a:ext cx="3999900" cy="3416400"/>
          </a:xfrm>
          <a:prstGeom prst="rect">
            <a:avLst/>
          </a:prstGeom>
        </p:spPr>
        <p:txBody>
          <a:bodyPr lIns="91425" tIns="91425" rIns="91425" bIns="91425" anchor="t" anchorCtr="0">
            <a:noAutofit/>
          </a:bodyPr>
          <a:lstStyle/>
          <a:p>
            <a:pPr lvl="0">
              <a:spcBef>
                <a:spcPts val="0"/>
              </a:spcBef>
              <a:buNone/>
            </a:pPr>
            <a:endParaRPr/>
          </a:p>
        </p:txBody>
      </p:sp>
      <p:sp>
        <p:nvSpPr>
          <p:cNvPr id="119" name="Shape 119"/>
          <p:cNvSpPr txBox="1">
            <a:spLocks noGrp="1"/>
          </p:cNvSpPr>
          <p:nvPr>
            <p:ph type="body" idx="2"/>
          </p:nvPr>
        </p:nvSpPr>
        <p:spPr>
          <a:xfrm>
            <a:off x="4832400" y="1152475"/>
            <a:ext cx="3999900" cy="3416400"/>
          </a:xfrm>
          <a:prstGeom prst="rect">
            <a:avLst/>
          </a:prstGeom>
        </p:spPr>
        <p:txBody>
          <a:bodyPr lIns="91425" tIns="91425" rIns="91425" bIns="91425" anchor="t" anchorCtr="0">
            <a:noAutofit/>
          </a:bodyPr>
          <a:lstStyle/>
          <a:p>
            <a:pPr lvl="0">
              <a:spcBef>
                <a:spcPts val="0"/>
              </a:spcBef>
              <a:buNone/>
            </a:pPr>
            <a:r>
              <a:rPr lang="en" sz="3600"/>
              <a:t>A force that slows objects down.</a:t>
            </a:r>
          </a:p>
        </p:txBody>
      </p:sp>
      <p:sp>
        <p:nvSpPr>
          <p:cNvPr id="120" name="Shape 120" descr="This selection of Bill Nye's episode &quot;Friction&quot; is curated to cater to a 2nd grade audience, specifically fulfilling the California State Standards: Physical Sciences 1.A-D.  Enjoy this goofy way of learning to be thankful for FRICTION!  A big thank you to Disney, who owns this material and allows people to watch the curated, shortened version of this episode that I have created for the lower grades.  I greatly appreciate your support of science and accessible content for all.  Disney receives all monetization profits from this video." title="Friction - Bill Nye Clip">
            <a:hlinkClick r:id="rId3"/>
          </p:cNvPr>
          <p:cNvSpPr/>
          <p:nvPr/>
        </p:nvSpPr>
        <p:spPr>
          <a:xfrm>
            <a:off x="173575" y="1209300"/>
            <a:ext cx="4572000" cy="3429000"/>
          </a:xfrm>
          <a:prstGeom prst="rect">
            <a:avLst/>
          </a:prstGeom>
          <a:blipFill>
            <a:blip r:embed="rId4">
              <a:alphaModFix/>
            </a:blip>
            <a:stretch>
              <a:fillRect/>
            </a:stretch>
          </a:blipFill>
          <a:ln>
            <a:noFill/>
          </a:ln>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Magnetism</a:t>
            </a:r>
          </a:p>
        </p:txBody>
      </p:sp>
      <p:sp>
        <p:nvSpPr>
          <p:cNvPr id="126" name="Shape 126"/>
          <p:cNvSpPr txBox="1">
            <a:spLocks noGrp="1"/>
          </p:cNvSpPr>
          <p:nvPr>
            <p:ph type="body" idx="1"/>
          </p:nvPr>
        </p:nvSpPr>
        <p:spPr>
          <a:xfrm>
            <a:off x="311700" y="1152475"/>
            <a:ext cx="3999900" cy="3416400"/>
          </a:xfrm>
          <a:prstGeom prst="rect">
            <a:avLst/>
          </a:prstGeom>
        </p:spPr>
        <p:txBody>
          <a:bodyPr lIns="91425" tIns="91425" rIns="91425" bIns="91425" anchor="t" anchorCtr="0">
            <a:noAutofit/>
          </a:bodyPr>
          <a:lstStyle/>
          <a:p>
            <a:pPr lvl="0">
              <a:spcBef>
                <a:spcPts val="0"/>
              </a:spcBef>
              <a:buNone/>
            </a:pPr>
            <a:r>
              <a:rPr lang="en" sz="2400"/>
              <a:t>A force that pulls magnetic materials across a distance.</a:t>
            </a:r>
          </a:p>
          <a:p>
            <a:pPr lvl="0">
              <a:spcBef>
                <a:spcPts val="0"/>
              </a:spcBef>
              <a:buNone/>
            </a:pPr>
            <a:endParaRPr/>
          </a:p>
        </p:txBody>
      </p:sp>
      <p:sp>
        <p:nvSpPr>
          <p:cNvPr id="127" name="Shape 127"/>
          <p:cNvSpPr txBox="1">
            <a:spLocks noGrp="1"/>
          </p:cNvSpPr>
          <p:nvPr>
            <p:ph type="body" idx="2"/>
          </p:nvPr>
        </p:nvSpPr>
        <p:spPr>
          <a:xfrm>
            <a:off x="4832400" y="1152475"/>
            <a:ext cx="3999900" cy="3416400"/>
          </a:xfrm>
          <a:prstGeom prst="rect">
            <a:avLst/>
          </a:prstGeom>
        </p:spPr>
        <p:txBody>
          <a:bodyPr lIns="91425" tIns="91425" rIns="91425" bIns="91425" anchor="t" anchorCtr="0">
            <a:noAutofit/>
          </a:bodyPr>
          <a:lstStyle/>
          <a:p>
            <a:pPr lvl="0">
              <a:spcBef>
                <a:spcPts val="0"/>
              </a:spcBef>
              <a:buNone/>
            </a:pPr>
            <a:endParaRPr sz="2400"/>
          </a:p>
        </p:txBody>
      </p:sp>
      <p:sp>
        <p:nvSpPr>
          <p:cNvPr id="128" name="Shape 128" descr="Introduction to Magnetism" title="Bill Nye Magnetism Part 1 (edited)">
            <a:hlinkClick r:id="rId3"/>
          </p:cNvPr>
          <p:cNvSpPr/>
          <p:nvPr/>
        </p:nvSpPr>
        <p:spPr>
          <a:xfrm>
            <a:off x="4399650" y="1146175"/>
            <a:ext cx="4572000" cy="3429000"/>
          </a:xfrm>
          <a:prstGeom prst="rect">
            <a:avLst/>
          </a:prstGeom>
          <a:blipFill>
            <a:blip r:embed="rId4">
              <a:alphaModFix/>
            </a:blip>
            <a:stretch>
              <a:fillRect/>
            </a:stretch>
          </a:blipFill>
          <a:ln>
            <a:noFill/>
          </a:ln>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Mechanical Energy</a:t>
            </a:r>
          </a:p>
        </p:txBody>
      </p:sp>
      <p:sp>
        <p:nvSpPr>
          <p:cNvPr id="134" name="Shape 134"/>
          <p:cNvSpPr txBox="1">
            <a:spLocks noGrp="1"/>
          </p:cNvSpPr>
          <p:nvPr>
            <p:ph type="body" idx="1"/>
          </p:nvPr>
        </p:nvSpPr>
        <p:spPr>
          <a:xfrm>
            <a:off x="311700" y="1152475"/>
            <a:ext cx="3999900" cy="3416400"/>
          </a:xfrm>
          <a:prstGeom prst="rect">
            <a:avLst/>
          </a:prstGeom>
        </p:spPr>
        <p:txBody>
          <a:bodyPr lIns="91425" tIns="91425" rIns="91425" bIns="91425" anchor="t" anchorCtr="0">
            <a:noAutofit/>
          </a:bodyPr>
          <a:lstStyle/>
          <a:p>
            <a:pPr lvl="0">
              <a:spcBef>
                <a:spcPts val="0"/>
              </a:spcBef>
              <a:buNone/>
            </a:pPr>
            <a:r>
              <a:rPr lang="en" sz="2400"/>
              <a:t>The energy of moving things.</a:t>
            </a:r>
          </a:p>
          <a:p>
            <a:pPr lvl="0">
              <a:spcBef>
                <a:spcPts val="0"/>
              </a:spcBef>
              <a:buNone/>
            </a:pPr>
            <a:r>
              <a:rPr lang="en" sz="2400"/>
              <a:t>2 types:</a:t>
            </a:r>
          </a:p>
          <a:p>
            <a:pPr marL="457200" lvl="0" indent="-381000" rtl="0">
              <a:spcBef>
                <a:spcPts val="0"/>
              </a:spcBef>
              <a:buSzPct val="100000"/>
              <a:buAutoNum type="arabicPeriod"/>
            </a:pPr>
            <a:r>
              <a:rPr lang="en" sz="2400"/>
              <a:t>Potential Energy</a:t>
            </a:r>
          </a:p>
          <a:p>
            <a:pPr marL="457200" lvl="0" indent="-381000">
              <a:spcBef>
                <a:spcPts val="0"/>
              </a:spcBef>
              <a:buSzPct val="100000"/>
              <a:buAutoNum type="arabicPeriod"/>
            </a:pPr>
            <a:r>
              <a:rPr lang="en" sz="2400"/>
              <a:t>Kinetic Energy</a:t>
            </a:r>
          </a:p>
        </p:txBody>
      </p:sp>
      <p:sp>
        <p:nvSpPr>
          <p:cNvPr id="135" name="Shape 135"/>
          <p:cNvSpPr txBox="1">
            <a:spLocks noGrp="1"/>
          </p:cNvSpPr>
          <p:nvPr>
            <p:ph type="body" idx="2"/>
          </p:nvPr>
        </p:nvSpPr>
        <p:spPr>
          <a:xfrm>
            <a:off x="4832400" y="1152475"/>
            <a:ext cx="3999900" cy="3416400"/>
          </a:xfrm>
          <a:prstGeom prst="rect">
            <a:avLst/>
          </a:prstGeom>
        </p:spPr>
        <p:txBody>
          <a:bodyPr lIns="91425" tIns="91425" rIns="91425" bIns="91425" anchor="t" anchorCtr="0">
            <a:noAutofit/>
          </a:bodyPr>
          <a:lstStyle/>
          <a:p>
            <a:pPr lvl="0">
              <a:spcBef>
                <a:spcPts val="0"/>
              </a:spcBef>
              <a:buNone/>
            </a:pPr>
            <a:endParaRPr/>
          </a:p>
        </p:txBody>
      </p:sp>
      <p:sp>
        <p:nvSpPr>
          <p:cNvPr id="136" name="Shape 136" descr="You will learn about &quot;Potential and Kinetic Energy&quot; in this video. The law of conservation of energy states that energy cannot be created or destroyed, it can only be converted from one form to another.  Potential energy is energy due to position while kinetic energy is energy due to motion. The unit of energy is joules.  To understand this better, let us take an example. Look at this pendulum. When we hold it on one side, at that time, it has a certain amount of potential energy. When the pendulum is released, this potential energy starts getting converted to kinetic energy. As the pendulum moves back and forth, the kinetic energy is converted to potential energy and vice versa until the pendulum stops.  The formula for potential energy is mgh, where m = mass, g = acceleration due to gravity and h = height. If we climb on top of a tree, the potential energy possessed by us will be mgh. Here, if we assume mass = 30 kg, acceleration due to gravity = 9.8 m/s^2 and height of the tree as 20 metres, then the potential energy would be 30 * 9.8 * 20 = 5880 joules.  At the top, the K.E. is zero. If we jump, then the stored potential energy starts getting converted to kinetic energy. Just before we land, all of the potential energy gets converted to kinetic energy. Now, the potential energy = 0. The kinetic energy can be calculated using the formula, 1/2mv^2 where m = mass and v = velocity.  @Subscribe on Youtube: http://www.youtube.com/user/Smartlearningforall?sub_confirmation=1 @Facebook: https://www.facebook.com/smartlearningforall @Twitter: https://www.twitter.com/SmartLearningFA" title="Potential and Kinetic Energy for Kids">
            <a:hlinkClick r:id="rId3"/>
          </p:cNvPr>
          <p:cNvSpPr/>
          <p:nvPr/>
        </p:nvSpPr>
        <p:spPr>
          <a:xfrm>
            <a:off x="4260300" y="1146175"/>
            <a:ext cx="4572000" cy="3429000"/>
          </a:xfrm>
          <a:prstGeom prst="rect">
            <a:avLst/>
          </a:prstGeom>
          <a:blipFill>
            <a:blip r:embed="rId4">
              <a:alphaModFix/>
            </a:blip>
            <a:stretch>
              <a:fillRect/>
            </a:stretch>
          </a:blipFill>
          <a:ln>
            <a:noFill/>
          </a:ln>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Puff Cup Contest</a:t>
            </a:r>
          </a:p>
        </p:txBody>
      </p:sp>
      <p:sp>
        <p:nvSpPr>
          <p:cNvPr id="142" name="Shape 142"/>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spcBef>
                <a:spcPts val="0"/>
              </a:spcBef>
              <a:buNone/>
            </a:pPr>
            <a:r>
              <a:rPr lang="en" sz="1800"/>
              <a:t>Students will work in groups of 3-4 to see which group can move their cup the greatest distance in 15 seconds.</a:t>
            </a:r>
          </a:p>
          <a:p>
            <a:pPr marL="914400" lvl="1" indent="-228600" rtl="0">
              <a:spcBef>
                <a:spcPts val="0"/>
              </a:spcBef>
              <a:buAutoNum type="alphaLcPeriod"/>
            </a:pPr>
            <a:r>
              <a:rPr lang="en"/>
              <a:t>Did you move the cup by pushing or pulling?</a:t>
            </a:r>
          </a:p>
          <a:p>
            <a:pPr marL="914400" lvl="1" indent="-228600" rtl="0">
              <a:spcBef>
                <a:spcPts val="0"/>
              </a:spcBef>
              <a:buAutoNum type="alphaLcPeriod"/>
            </a:pPr>
            <a:r>
              <a:rPr lang="en"/>
              <a:t>What is the difference between pushing and pulling?</a:t>
            </a:r>
          </a:p>
          <a:p>
            <a:pPr marL="914400" lvl="1" indent="-228600" rtl="0">
              <a:spcBef>
                <a:spcPts val="0"/>
              </a:spcBef>
              <a:buAutoNum type="alphaLcPeriod"/>
            </a:pPr>
            <a:r>
              <a:rPr lang="en"/>
              <a:t>What provided the force or push to move the cup?</a:t>
            </a:r>
          </a:p>
          <a:p>
            <a:pPr marL="457200" lvl="0" indent="0" rtl="0">
              <a:spcBef>
                <a:spcPts val="0"/>
              </a:spcBef>
              <a:buNone/>
            </a:pPr>
            <a:endParaRPr/>
          </a:p>
          <a:p>
            <a:pPr marL="0" lvl="0" indent="0" rtl="0">
              <a:spcBef>
                <a:spcPts val="0"/>
              </a:spcBef>
              <a:buNone/>
            </a:pPr>
            <a:r>
              <a:rPr lang="en" sz="1800"/>
              <a:t>Record your activity in your science journal.</a:t>
            </a:r>
          </a:p>
          <a:p>
            <a:pPr lvl="0" rtl="0">
              <a:spcBef>
                <a:spcPts val="0"/>
              </a:spcBef>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Force (Push and Pull): Puff Cup Contest Instructions</a:t>
            </a:r>
          </a:p>
        </p:txBody>
      </p:sp>
      <p:sp>
        <p:nvSpPr>
          <p:cNvPr id="148" name="Shape 148"/>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buAutoNum type="arabicPeriod"/>
            </a:pPr>
            <a:r>
              <a:rPr lang="en"/>
              <a:t>Place your cup right in front of the starting line on your group’s table (or on the floor).</a:t>
            </a:r>
          </a:p>
          <a:p>
            <a:pPr marL="457200" lvl="0" indent="-228600" rtl="0">
              <a:spcBef>
                <a:spcPts val="0"/>
              </a:spcBef>
              <a:buAutoNum type="arabicPeriod"/>
            </a:pPr>
            <a:r>
              <a:rPr lang="en"/>
              <a:t>You are to use only the plastic bottle to move the cup as far as possible down the table (or floor).</a:t>
            </a:r>
          </a:p>
          <a:p>
            <a:pPr marL="457200" lvl="0" indent="-228600" rtl="0">
              <a:spcBef>
                <a:spcPts val="0"/>
              </a:spcBef>
              <a:buAutoNum type="arabicPeriod"/>
            </a:pPr>
            <a:r>
              <a:rPr lang="en"/>
              <a:t>You may not touch the cup or the bottle to touch the cup.</a:t>
            </a:r>
          </a:p>
          <a:p>
            <a:pPr marL="457200" lvl="0" indent="-228600" rtl="0">
              <a:spcBef>
                <a:spcPts val="0"/>
              </a:spcBef>
              <a:buAutoNum type="arabicPeriod"/>
            </a:pPr>
            <a:r>
              <a:rPr lang="en"/>
              <a:t>You will have 15 seconds to move your cup as far as possible.</a:t>
            </a:r>
          </a:p>
          <a:p>
            <a:pPr marL="457200" lvl="0" indent="-228600" rtl="0">
              <a:spcBef>
                <a:spcPts val="0"/>
              </a:spcBef>
              <a:buAutoNum type="arabicPeriod"/>
            </a:pPr>
            <a:r>
              <a:rPr lang="en"/>
              <a:t>At the end of 15 seconds, I will say stop.  You must put your bottles down and wait for the next set of instructions.</a:t>
            </a:r>
          </a:p>
          <a:p>
            <a:pPr marL="457200" lvl="0" indent="-228600" rtl="0">
              <a:spcBef>
                <a:spcPts val="0"/>
              </a:spcBef>
              <a:buAutoNum type="arabicPeriod"/>
            </a:pPr>
            <a:r>
              <a:rPr lang="en"/>
              <a:t>Take a few minutes to discuss your plan of action and practice using the bottle to move the cup.  Remember you cannot touch the cup with the bottle.</a:t>
            </a:r>
          </a:p>
          <a:p>
            <a:pPr marL="457200" lvl="0" indent="-228600">
              <a:spcBef>
                <a:spcPts val="0"/>
              </a:spcBef>
              <a:buAutoNum type="arabicPeriod"/>
            </a:pPr>
            <a:r>
              <a:rPr lang="en"/>
              <a:t>Select one person to be in charge of moving the cup with the bottle.  The rest of you will be coaches and cheerleaders.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311700" y="2150850"/>
            <a:ext cx="8520600" cy="841800"/>
          </a:xfrm>
          <a:prstGeom prst="rect">
            <a:avLst/>
          </a:prstGeom>
        </p:spPr>
        <p:txBody>
          <a:bodyPr lIns="91425" tIns="91425" rIns="91425" bIns="91425" anchor="ctr" anchorCtr="0">
            <a:noAutofit/>
          </a:bodyPr>
          <a:lstStyle/>
          <a:p>
            <a:pPr lvl="0" algn="ctr">
              <a:spcBef>
                <a:spcPts val="0"/>
              </a:spcBef>
              <a:buNone/>
            </a:pPr>
            <a:r>
              <a:rPr lang="en"/>
              <a:t>ScienceSaurus pg. 280-285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Shape 158" descr="sciencesaurus280.png"/>
          <p:cNvPicPr preferRelativeResize="0"/>
          <p:nvPr/>
        </p:nvPicPr>
        <p:blipFill>
          <a:blip r:embed="rId3">
            <a:alphaModFix/>
          </a:blip>
          <a:stretch>
            <a:fillRect/>
          </a:stretch>
        </p:blipFill>
        <p:spPr>
          <a:xfrm>
            <a:off x="2684546" y="0"/>
            <a:ext cx="3774908" cy="5143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Shape 163" descr="Sciencesaurus281.png"/>
          <p:cNvPicPr preferRelativeResize="0"/>
          <p:nvPr/>
        </p:nvPicPr>
        <p:blipFill>
          <a:blip r:embed="rId3">
            <a:alphaModFix/>
          </a:blip>
          <a:stretch>
            <a:fillRect/>
          </a:stretch>
        </p:blipFill>
        <p:spPr>
          <a:xfrm>
            <a:off x="2774050" y="0"/>
            <a:ext cx="3595897" cy="51434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Shape 168" descr="Sciencesaurus282.png"/>
          <p:cNvPicPr preferRelativeResize="0"/>
          <p:nvPr/>
        </p:nvPicPr>
        <p:blipFill>
          <a:blip r:embed="rId3">
            <a:alphaModFix/>
          </a:blip>
          <a:stretch>
            <a:fillRect/>
          </a:stretch>
        </p:blipFill>
        <p:spPr>
          <a:xfrm>
            <a:off x="2592577" y="0"/>
            <a:ext cx="3958845" cy="51434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Shape 173" descr="Sciencesaurus283.png"/>
          <p:cNvPicPr preferRelativeResize="0"/>
          <p:nvPr/>
        </p:nvPicPr>
        <p:blipFill>
          <a:blip r:embed="rId3">
            <a:alphaModFix/>
          </a:blip>
          <a:stretch>
            <a:fillRect/>
          </a:stretch>
        </p:blipFill>
        <p:spPr>
          <a:xfrm>
            <a:off x="2706073" y="0"/>
            <a:ext cx="3731853"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Objectives</a:t>
            </a:r>
          </a:p>
        </p:txBody>
      </p:sp>
      <p:sp>
        <p:nvSpPr>
          <p:cNvPr id="61" name="Shape 61"/>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buChar char="❖"/>
            </a:pPr>
            <a:r>
              <a:rPr lang="en"/>
              <a:t>3.6 Force, motion, and energy. The student knows that forces cause change and that energy exists in many forms.</a:t>
            </a:r>
          </a:p>
          <a:p>
            <a:pPr marL="457200" lvl="0" indent="-228600" rtl="0">
              <a:spcBef>
                <a:spcPts val="0"/>
              </a:spcBef>
              <a:buChar char="❖"/>
            </a:pPr>
            <a:r>
              <a:rPr lang="en"/>
              <a:t>3.6(A) Explore different forms of energy, including mechanical, light, sound, and heat/thermal in everyday life.</a:t>
            </a:r>
          </a:p>
          <a:p>
            <a:pPr marL="457200" lvl="0" indent="-228600">
              <a:spcBef>
                <a:spcPts val="0"/>
              </a:spcBef>
              <a:buChar char="❖"/>
            </a:pPr>
            <a:r>
              <a:rPr lang="en"/>
              <a:t>3.6(B) Demonstrate and observe how position and motion can be changed by pushing and pulling objects to show work being done such as swings, balls, pulleys, and wagons.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Shape 178" descr="Sciencesaurus284.png"/>
          <p:cNvPicPr preferRelativeResize="0"/>
          <p:nvPr/>
        </p:nvPicPr>
        <p:blipFill>
          <a:blip r:embed="rId3">
            <a:alphaModFix/>
          </a:blip>
          <a:stretch>
            <a:fillRect/>
          </a:stretch>
        </p:blipFill>
        <p:spPr>
          <a:xfrm>
            <a:off x="2754231" y="0"/>
            <a:ext cx="3635536" cy="5143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Shape 183" descr="Sciencesaurus285.png"/>
          <p:cNvPicPr preferRelativeResize="0"/>
          <p:nvPr/>
        </p:nvPicPr>
        <p:blipFill>
          <a:blip r:embed="rId3">
            <a:alphaModFix/>
          </a:blip>
          <a:stretch>
            <a:fillRect/>
          </a:stretch>
        </p:blipFill>
        <p:spPr>
          <a:xfrm>
            <a:off x="2716097" y="0"/>
            <a:ext cx="3711803" cy="51434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311700" y="2150850"/>
            <a:ext cx="8520600" cy="841800"/>
          </a:xfrm>
          <a:prstGeom prst="rect">
            <a:avLst/>
          </a:prstGeom>
        </p:spPr>
        <p:txBody>
          <a:bodyPr lIns="91425" tIns="91425" rIns="91425" bIns="91425" anchor="ctr" anchorCtr="0">
            <a:noAutofit/>
          </a:bodyPr>
          <a:lstStyle/>
          <a:p>
            <a:pPr lvl="0">
              <a:spcBef>
                <a:spcPts val="0"/>
              </a:spcBef>
              <a:buNone/>
            </a:pPr>
            <a:r>
              <a:rPr lang="en"/>
              <a:t>Gravity</a:t>
            </a:r>
          </a:p>
          <a:p>
            <a:pPr lvl="0" algn="l">
              <a:lnSpc>
                <a:spcPct val="115000"/>
              </a:lnSpc>
              <a:spcBef>
                <a:spcPts val="0"/>
              </a:spcBef>
              <a:spcAft>
                <a:spcPts val="1600"/>
              </a:spcAft>
              <a:buNone/>
            </a:pPr>
            <a:r>
              <a:rPr lang="en" sz="2400">
                <a:solidFill>
                  <a:schemeClr val="lt2"/>
                </a:solidFill>
              </a:rPr>
              <a:t>The force that pulls objects toward each other; gravity causes objects to fall toward the center of the Earth.</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Gravity Experiment</a:t>
            </a:r>
          </a:p>
        </p:txBody>
      </p:sp>
      <p:sp>
        <p:nvSpPr>
          <p:cNvPr id="194" name="Shape 194"/>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419100" rtl="0">
              <a:spcBef>
                <a:spcPts val="0"/>
              </a:spcBef>
              <a:buSzPct val="100000"/>
              <a:buAutoNum type="arabicPeriod"/>
            </a:pPr>
            <a:r>
              <a:rPr lang="en" sz="3000"/>
              <a:t>Place the toy car on a long table or on the floor, marking its current resting position with a piece of masking tape. </a:t>
            </a:r>
          </a:p>
          <a:p>
            <a:pPr marL="914400" lvl="1" indent="-419100" rtl="0">
              <a:spcBef>
                <a:spcPts val="0"/>
              </a:spcBef>
              <a:buSzPct val="100000"/>
              <a:buAutoNum type="alphaLcPeriod"/>
            </a:pPr>
            <a:r>
              <a:rPr lang="en" sz="3000"/>
              <a:t>What is the car doing right now?</a:t>
            </a:r>
          </a:p>
          <a:p>
            <a:pPr marL="1371600" lvl="2" indent="-419100" rtl="0">
              <a:spcBef>
                <a:spcPts val="0"/>
              </a:spcBef>
              <a:buSzPct val="100000"/>
              <a:buAutoNum type="romanLcPeriod"/>
            </a:pPr>
            <a:r>
              <a:rPr lang="en" sz="3000"/>
              <a:t>Science Spiral: illustrate a car at rest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Gravity Experiment Continued</a:t>
            </a:r>
          </a:p>
        </p:txBody>
      </p:sp>
      <p:sp>
        <p:nvSpPr>
          <p:cNvPr id="200" name="Shape 200"/>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sz="3000"/>
              <a:t>When an object is not moving, we say it is “at rest”.</a:t>
            </a:r>
          </a:p>
          <a:p>
            <a:pPr lvl="0">
              <a:spcBef>
                <a:spcPts val="0"/>
              </a:spcBef>
              <a:buNone/>
            </a:pPr>
            <a:r>
              <a:rPr lang="en" sz="3000"/>
              <a:t>An object at rest, like this toy car, will not move unless a force is applied to it. </a:t>
            </a:r>
          </a:p>
          <a:p>
            <a:pPr lvl="0" rtl="0">
              <a:spcBef>
                <a:spcPts val="0"/>
              </a:spcBef>
              <a:buNone/>
            </a:pPr>
            <a:r>
              <a:rPr lang="en" sz="3000"/>
              <a:t>How could you make this car move?</a:t>
            </a:r>
          </a:p>
          <a:p>
            <a:pPr lvl="0">
              <a:spcBef>
                <a:spcPts val="0"/>
              </a:spcBef>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Illustrate the following in your Science Journal</a:t>
            </a:r>
          </a:p>
        </p:txBody>
      </p:sp>
      <p:sp>
        <p:nvSpPr>
          <p:cNvPr id="206" name="Shape 206"/>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buAutoNum type="arabicPeriod"/>
            </a:pPr>
            <a:r>
              <a:rPr lang="en"/>
              <a:t>A car at rest</a:t>
            </a:r>
          </a:p>
          <a:p>
            <a:pPr marL="457200" lvl="0" indent="-228600" rtl="0">
              <a:spcBef>
                <a:spcPts val="0"/>
              </a:spcBef>
              <a:buAutoNum type="arabicPeriod"/>
            </a:pPr>
            <a:r>
              <a:rPr lang="en"/>
              <a:t>A car that has been pushed with a weak force.</a:t>
            </a:r>
          </a:p>
          <a:p>
            <a:pPr marL="457200" lvl="0" indent="-228600" rtl="0">
              <a:spcBef>
                <a:spcPts val="0"/>
              </a:spcBef>
              <a:buAutoNum type="arabicPeriod"/>
            </a:pPr>
            <a:r>
              <a:rPr lang="en"/>
              <a:t>A car that has been pushed with a strong force.</a:t>
            </a:r>
          </a:p>
          <a:p>
            <a:pPr marL="457200" lvl="0" indent="-228600" rtl="0">
              <a:spcBef>
                <a:spcPts val="0"/>
              </a:spcBef>
              <a:buAutoNum type="arabicPeriod"/>
            </a:pPr>
            <a:r>
              <a:rPr lang="en"/>
              <a:t>A car that has been pulled.</a:t>
            </a:r>
          </a:p>
          <a:p>
            <a:pPr lvl="0" rtl="0">
              <a:spcBef>
                <a:spcPts val="0"/>
              </a:spcBef>
              <a:buNone/>
            </a:pPr>
            <a:r>
              <a:rPr lang="en"/>
              <a:t>Use an arrow to show the direction of movement and the change in position of the car.  Discuss how friction helps/hinders the car's movement.</a:t>
            </a:r>
          </a:p>
          <a:p>
            <a:pPr lvl="0">
              <a:spcBef>
                <a:spcPts val="0"/>
              </a:spcBef>
              <a:buNone/>
            </a:pPr>
            <a:r>
              <a:rPr lang="en" sz="3600" u="sng"/>
              <a:t>Friction</a:t>
            </a:r>
            <a:r>
              <a:rPr lang="en" sz="3600"/>
              <a:t>: A force that slows objects down.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Journal Write</a:t>
            </a:r>
          </a:p>
        </p:txBody>
      </p:sp>
      <p:sp>
        <p:nvSpPr>
          <p:cNvPr id="212" name="Shape 212"/>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t>An object “at rest” is not moving; it is still.</a:t>
            </a:r>
          </a:p>
          <a:p>
            <a:pPr lvl="0">
              <a:spcBef>
                <a:spcPts val="0"/>
              </a:spcBef>
              <a:buNone/>
            </a:pPr>
            <a:r>
              <a:rPr lang="en"/>
              <a:t>A force (push or pull) can make an object start to move when it is “at rest”.  </a:t>
            </a:r>
          </a:p>
          <a:p>
            <a:pPr lvl="0">
              <a:spcBef>
                <a:spcPts val="0"/>
              </a:spcBef>
              <a:buNone/>
            </a:pPr>
            <a:r>
              <a:rPr lang="en"/>
              <a:t>A force can also cause objects to stop.</a:t>
            </a:r>
          </a:p>
          <a:p>
            <a:pPr lvl="0">
              <a:spcBef>
                <a:spcPts val="0"/>
              </a:spcBef>
              <a:buNone/>
            </a:pPr>
            <a:r>
              <a:rPr lang="en"/>
              <a:t>Some forces are stronger than others, and forces have direction.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Magic School Bus Plays Ball</a:t>
            </a:r>
          </a:p>
        </p:txBody>
      </p:sp>
      <p:sp>
        <p:nvSpPr>
          <p:cNvPr id="218" name="Shape 218"/>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sp>
        <p:nvSpPr>
          <p:cNvPr id="219" name="Shape 219" descr="The Magic School Bus Animation, adventure, comedy. An eccentric school-teacher takes her class on wondrous educational field trips with the help of a magical school bus? The Magic School Bus. The Magic School Bus is an edutainment multimedia franchise that consists of a book series, a TV series, and several video games among other things.written by Joanna Cole The Magic School Bus Gets Lost In Space The Magic School Bus For Lunch The Magic School Bus Inside Ralphie  The Magic School Bus Gets Eaten The Magic School Bus Hops Home The Magic School Bus Meets The Rot Squad The Magic School Bus All Dried Up The Magic School Bus In The Haunted House The Magic School Bus Gets Ready, Set, Dough The Magic School Bus Plays Ball The Magic School Bus Goes To Seed The Magic School Bus Gets Ants In Its Pants The Magic School Bus Kicks Up A Storm" title="The Magic School Bus 10 Plays Ball">
            <a:hlinkClick r:id="rId3"/>
          </p:cNvPr>
          <p:cNvSpPr/>
          <p:nvPr/>
        </p:nvSpPr>
        <p:spPr>
          <a:xfrm>
            <a:off x="2227325" y="1146175"/>
            <a:ext cx="4572000" cy="3429000"/>
          </a:xfrm>
          <a:prstGeom prst="rect">
            <a:avLst/>
          </a:prstGeom>
          <a:blipFill>
            <a:blip r:embed="rId4">
              <a:alphaModFix/>
            </a:blip>
            <a:stretch>
              <a:fillRect/>
            </a:stretch>
          </a:blipFill>
          <a:ln>
            <a:noFill/>
          </a:ln>
        </p:spPr>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458400" y="2185825"/>
            <a:ext cx="1673700" cy="572700"/>
          </a:xfrm>
          <a:prstGeom prst="rect">
            <a:avLst/>
          </a:prstGeom>
        </p:spPr>
        <p:txBody>
          <a:bodyPr lIns="91425" tIns="91425" rIns="91425" bIns="91425" anchor="t" anchorCtr="0">
            <a:noAutofit/>
          </a:bodyPr>
          <a:lstStyle/>
          <a:p>
            <a:pPr lvl="0">
              <a:spcBef>
                <a:spcPts val="0"/>
              </a:spcBef>
              <a:buNone/>
            </a:pPr>
            <a:r>
              <a:rPr lang="en" sz="4800"/>
              <a:t>Work</a:t>
            </a:r>
          </a:p>
        </p:txBody>
      </p:sp>
      <p:pic>
        <p:nvPicPr>
          <p:cNvPr id="225" name="Shape 225" descr="Sciencesaurus290.png"/>
          <p:cNvPicPr preferRelativeResize="0"/>
          <p:nvPr/>
        </p:nvPicPr>
        <p:blipFill>
          <a:blip r:embed="rId3">
            <a:alphaModFix/>
          </a:blip>
          <a:stretch>
            <a:fillRect/>
          </a:stretch>
        </p:blipFill>
        <p:spPr>
          <a:xfrm>
            <a:off x="2552672" y="0"/>
            <a:ext cx="4038655" cy="51435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311700" y="2150850"/>
            <a:ext cx="8520600" cy="841800"/>
          </a:xfrm>
          <a:prstGeom prst="rect">
            <a:avLst/>
          </a:prstGeom>
        </p:spPr>
        <p:txBody>
          <a:bodyPr lIns="91425" tIns="91425" rIns="91425" bIns="91425" anchor="ctr" anchorCtr="0">
            <a:noAutofit/>
          </a:bodyPr>
          <a:lstStyle/>
          <a:p>
            <a:pPr lvl="0">
              <a:spcBef>
                <a:spcPts val="0"/>
              </a:spcBef>
              <a:buNone/>
            </a:pPr>
            <a:r>
              <a:rPr lang="en"/>
              <a:t>Forms of Energy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265500" y="1233175"/>
            <a:ext cx="4045200" cy="1482300"/>
          </a:xfrm>
          <a:prstGeom prst="rect">
            <a:avLst/>
          </a:prstGeom>
        </p:spPr>
        <p:txBody>
          <a:bodyPr lIns="91425" tIns="91425" rIns="91425" bIns="91425" anchor="b" anchorCtr="0">
            <a:noAutofit/>
          </a:bodyPr>
          <a:lstStyle/>
          <a:p>
            <a:pPr lvl="0">
              <a:spcBef>
                <a:spcPts val="0"/>
              </a:spcBef>
              <a:buNone/>
            </a:pPr>
            <a:r>
              <a:rPr lang="en"/>
              <a:t>Key Understandings</a:t>
            </a:r>
          </a:p>
        </p:txBody>
      </p:sp>
      <p:sp>
        <p:nvSpPr>
          <p:cNvPr id="67" name="Shape 67"/>
          <p:cNvSpPr txBox="1">
            <a:spLocks noGrp="1"/>
          </p:cNvSpPr>
          <p:nvPr>
            <p:ph type="body" idx="2"/>
          </p:nvPr>
        </p:nvSpPr>
        <p:spPr>
          <a:xfrm>
            <a:off x="4939500" y="724200"/>
            <a:ext cx="3837000" cy="3695100"/>
          </a:xfrm>
          <a:prstGeom prst="rect">
            <a:avLst/>
          </a:prstGeom>
        </p:spPr>
        <p:txBody>
          <a:bodyPr lIns="91425" tIns="91425" rIns="91425" bIns="91425" anchor="ctr" anchorCtr="0">
            <a:noAutofit/>
          </a:bodyPr>
          <a:lstStyle/>
          <a:p>
            <a:pPr marL="457200" lvl="0" indent="-228600" rtl="0">
              <a:spcBef>
                <a:spcPts val="0"/>
              </a:spcBef>
              <a:buChar char="➔"/>
            </a:pPr>
            <a:r>
              <a:rPr lang="en"/>
              <a:t>What is energy?</a:t>
            </a:r>
          </a:p>
          <a:p>
            <a:pPr marL="457200" lvl="0" indent="-228600" rtl="0">
              <a:spcBef>
                <a:spcPts val="0"/>
              </a:spcBef>
              <a:buChar char="➔"/>
            </a:pPr>
            <a:r>
              <a:rPr lang="en"/>
              <a:t>What are some forms of energy?</a:t>
            </a:r>
          </a:p>
          <a:p>
            <a:pPr marL="457200" lvl="0" indent="-228600">
              <a:spcBef>
                <a:spcPts val="0"/>
              </a:spcBef>
              <a:buChar char="➔"/>
            </a:pPr>
            <a:r>
              <a:rPr lang="en"/>
              <a:t>How is energy important in everyday life?</a:t>
            </a:r>
          </a:p>
        </p:txBody>
      </p:sp>
      <p:sp>
        <p:nvSpPr>
          <p:cNvPr id="68" name="Shape 68"/>
          <p:cNvSpPr txBox="1">
            <a:spLocks noGrp="1"/>
          </p:cNvSpPr>
          <p:nvPr>
            <p:ph type="subTitle" idx="1"/>
          </p:nvPr>
        </p:nvSpPr>
        <p:spPr>
          <a:xfrm>
            <a:off x="265500" y="2803075"/>
            <a:ext cx="4045200" cy="1235100"/>
          </a:xfrm>
          <a:prstGeom prst="rect">
            <a:avLst/>
          </a:prstGeom>
        </p:spPr>
        <p:txBody>
          <a:bodyPr lIns="91425" tIns="91425" rIns="91425" bIns="91425" anchor="t" anchorCtr="0">
            <a:noAutofit/>
          </a:bodyPr>
          <a:lstStyle/>
          <a:p>
            <a:pPr lvl="0">
              <a:spcBef>
                <a:spcPts val="0"/>
              </a:spcBef>
              <a:buNone/>
            </a:pPr>
            <a:r>
              <a:rPr lang="en"/>
              <a:t>Energy exists in many forms.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rtl="0">
              <a:spcBef>
                <a:spcPts val="0"/>
              </a:spcBef>
              <a:buNone/>
            </a:pPr>
            <a:r>
              <a:rPr lang="en"/>
              <a:t>Two Forms of Energy</a:t>
            </a:r>
          </a:p>
          <a:p>
            <a:pPr lvl="0" algn="ctr">
              <a:spcBef>
                <a:spcPts val="0"/>
              </a:spcBef>
              <a:buNone/>
            </a:pPr>
            <a:r>
              <a:rPr lang="en" sz="1800"/>
              <a:t>Heat and light are two forms of energy that cause change.</a:t>
            </a:r>
          </a:p>
        </p:txBody>
      </p:sp>
      <p:sp>
        <p:nvSpPr>
          <p:cNvPr id="236" name="Shape 236"/>
          <p:cNvSpPr txBox="1">
            <a:spLocks noGrp="1"/>
          </p:cNvSpPr>
          <p:nvPr>
            <p:ph type="body" idx="1"/>
          </p:nvPr>
        </p:nvSpPr>
        <p:spPr>
          <a:xfrm>
            <a:off x="311700" y="1320250"/>
            <a:ext cx="3999900" cy="3248700"/>
          </a:xfrm>
          <a:prstGeom prst="rect">
            <a:avLst/>
          </a:prstGeom>
        </p:spPr>
        <p:txBody>
          <a:bodyPr lIns="91425" tIns="91425" rIns="91425" bIns="91425" anchor="t" anchorCtr="0">
            <a:noAutofit/>
          </a:bodyPr>
          <a:lstStyle/>
          <a:p>
            <a:pPr lvl="0" algn="ctr" rtl="0">
              <a:spcBef>
                <a:spcPts val="0"/>
              </a:spcBef>
              <a:buNone/>
            </a:pPr>
            <a:r>
              <a:rPr lang="en" sz="3000"/>
              <a:t>Heat Energy</a:t>
            </a:r>
          </a:p>
          <a:p>
            <a:pPr lvl="0" algn="ctr">
              <a:spcBef>
                <a:spcPts val="0"/>
              </a:spcBef>
              <a:buNone/>
            </a:pPr>
            <a:endParaRPr sz="3000"/>
          </a:p>
        </p:txBody>
      </p:sp>
      <p:sp>
        <p:nvSpPr>
          <p:cNvPr id="237" name="Shape 237"/>
          <p:cNvSpPr txBox="1">
            <a:spLocks noGrp="1"/>
          </p:cNvSpPr>
          <p:nvPr>
            <p:ph type="body" idx="2"/>
          </p:nvPr>
        </p:nvSpPr>
        <p:spPr>
          <a:xfrm>
            <a:off x="4832400" y="1320025"/>
            <a:ext cx="3999900" cy="3248700"/>
          </a:xfrm>
          <a:prstGeom prst="rect">
            <a:avLst/>
          </a:prstGeom>
        </p:spPr>
        <p:txBody>
          <a:bodyPr lIns="91425" tIns="91425" rIns="91425" bIns="91425" anchor="t" anchorCtr="0">
            <a:noAutofit/>
          </a:bodyPr>
          <a:lstStyle/>
          <a:p>
            <a:pPr lvl="0" algn="ctr" rtl="0">
              <a:spcBef>
                <a:spcPts val="0"/>
              </a:spcBef>
              <a:buNone/>
            </a:pPr>
            <a:r>
              <a:rPr lang="en" sz="3000"/>
              <a:t>Light Energy</a:t>
            </a:r>
          </a:p>
          <a:p>
            <a:pPr lvl="0" algn="ctr">
              <a:spcBef>
                <a:spcPts val="0"/>
              </a:spcBef>
              <a:buNone/>
            </a:pPr>
            <a:endParaRPr sz="3000"/>
          </a:p>
        </p:txBody>
      </p:sp>
      <p:sp>
        <p:nvSpPr>
          <p:cNvPr id="238" name="Shape 238" descr="heat energy heat energy definition heat energy for kids heat energy formula heat energy examples heat energy travels from an object with a high heat energy goes from heat energy transfer heat energy is measured in units of heat energy calculator heat energy definition biology heat energy definition chemistry heat energy definition dictionary heat energy definition wikipedia heat energy definition in urdu heat thermal energy definition latent heat energy definition heat energy transfer definition specific heat energy definition heat energy formula chemistry heat energy formula calculator heat energy examples pictures heat energy formula examples heat energy examples answers heat energy formula calories heat energy transfer examples heat energy formula pdf heat thermal energy examples heat energy formula thermodynamics heat energy transformation examples heat energy formula units heat energy calculations examples heat energy calculation worksheet electrical heat energy examples heat energy released formula chemical heat energy examples" title="Heat Energy Examples Animation For Kids Learning">
            <a:hlinkClick r:id="rId3"/>
          </p:cNvPr>
          <p:cNvSpPr/>
          <p:nvPr/>
        </p:nvSpPr>
        <p:spPr>
          <a:xfrm>
            <a:off x="232250" y="1897250"/>
            <a:ext cx="3785174" cy="2838875"/>
          </a:xfrm>
          <a:prstGeom prst="rect">
            <a:avLst/>
          </a:prstGeom>
          <a:blipFill>
            <a:blip r:embed="rId4">
              <a:alphaModFix/>
            </a:blip>
            <a:stretch>
              <a:fillRect/>
            </a:stretch>
          </a:blipFill>
          <a:ln>
            <a:noFill/>
          </a:ln>
        </p:spPr>
      </p:sp>
      <p:sp>
        <p:nvSpPr>
          <p:cNvPr id="239" name="Shape 239" title="What is Energy   Types of Energy  Light Energy   Kids learning Animation Video Tutorial">
            <a:hlinkClick r:id="rId5"/>
          </p:cNvPr>
          <p:cNvSpPr/>
          <p:nvPr/>
        </p:nvSpPr>
        <p:spPr>
          <a:xfrm>
            <a:off x="5125399" y="1926600"/>
            <a:ext cx="3706899" cy="2780174"/>
          </a:xfrm>
          <a:prstGeom prst="rect">
            <a:avLst/>
          </a:prstGeom>
          <a:blipFill>
            <a:blip r:embed="rId6">
              <a:alphaModFix/>
            </a:blip>
            <a:stretch>
              <a:fillRect/>
            </a:stretch>
          </a:blipFill>
          <a:ln>
            <a:noFill/>
          </a:ln>
        </p:spPr>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311700" y="2150850"/>
            <a:ext cx="8520600" cy="841800"/>
          </a:xfrm>
          <a:prstGeom prst="rect">
            <a:avLst/>
          </a:prstGeom>
        </p:spPr>
        <p:txBody>
          <a:bodyPr lIns="91425" tIns="91425" rIns="91425" bIns="91425" anchor="ctr" anchorCtr="0">
            <a:noAutofit/>
          </a:bodyPr>
          <a:lstStyle/>
          <a:p>
            <a:pPr lvl="0">
              <a:spcBef>
                <a:spcPts val="0"/>
              </a:spcBef>
              <a:buNone/>
            </a:pPr>
            <a:r>
              <a:rPr lang="en"/>
              <a:t>Brainstorm examples of other forms of energy such as sound, electrical, mechanical.</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Discovery Education: Forms of Energy</a:t>
            </a:r>
          </a:p>
        </p:txBody>
      </p:sp>
      <p:sp>
        <p:nvSpPr>
          <p:cNvPr id="250" name="Shape 250"/>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t>Pshare&gt;elementary&gt;science&gt;energy&gt;Forms of Energy</a:t>
            </a:r>
          </a:p>
          <a:p>
            <a:pPr lvl="0">
              <a:spcBef>
                <a:spcPts val="0"/>
              </a:spcBef>
              <a:buNone/>
            </a:pPr>
            <a:endParaRPr/>
          </a:p>
          <a:p>
            <a:pPr lvl="0">
              <a:spcBef>
                <a:spcPts val="0"/>
              </a:spcBef>
              <a:buNone/>
            </a:pPr>
            <a:r>
              <a:rPr lang="en"/>
              <a:t>22:21 minutes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title"/>
          </p:nvPr>
        </p:nvSpPr>
        <p:spPr>
          <a:xfrm>
            <a:off x="311700" y="454800"/>
            <a:ext cx="8520600" cy="572700"/>
          </a:xfrm>
          <a:prstGeom prst="rect">
            <a:avLst/>
          </a:prstGeom>
        </p:spPr>
        <p:txBody>
          <a:bodyPr lIns="91425" tIns="91425" rIns="91425" bIns="91425" anchor="t" anchorCtr="0">
            <a:noAutofit/>
          </a:bodyPr>
          <a:lstStyle/>
          <a:p>
            <a:pPr lvl="0">
              <a:spcBef>
                <a:spcPts val="0"/>
              </a:spcBef>
              <a:buNone/>
            </a:pPr>
            <a:r>
              <a:rPr lang="en"/>
              <a:t>Science Journal</a:t>
            </a:r>
          </a:p>
        </p:txBody>
      </p:sp>
      <p:sp>
        <p:nvSpPr>
          <p:cNvPr id="256" name="Shape 256"/>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sz="3000"/>
              <a:t>Write three complete sentences in your science journal about the forms of energy you have learned about.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311700" y="2150850"/>
            <a:ext cx="8520600" cy="841800"/>
          </a:xfrm>
          <a:prstGeom prst="rect">
            <a:avLst/>
          </a:prstGeom>
        </p:spPr>
        <p:txBody>
          <a:bodyPr lIns="91425" tIns="91425" rIns="91425" bIns="91425" anchor="ctr" anchorCtr="0">
            <a:noAutofit/>
          </a:bodyPr>
          <a:lstStyle/>
          <a:p>
            <a:pPr lvl="0">
              <a:spcBef>
                <a:spcPts val="0"/>
              </a:spcBef>
              <a:buNone/>
            </a:pPr>
            <a:r>
              <a:rPr lang="en"/>
              <a:t>All Four Forms of Energy</a:t>
            </a:r>
          </a:p>
        </p:txBody>
      </p:sp>
      <p:sp>
        <p:nvSpPr>
          <p:cNvPr id="262" name="Shape 262"/>
          <p:cNvSpPr txBox="1"/>
          <p:nvPr/>
        </p:nvSpPr>
        <p:spPr>
          <a:xfrm>
            <a:off x="361850" y="440075"/>
            <a:ext cx="1750500" cy="772500"/>
          </a:xfrm>
          <a:prstGeom prst="rect">
            <a:avLst/>
          </a:prstGeom>
          <a:noFill/>
          <a:ln>
            <a:noFill/>
          </a:ln>
        </p:spPr>
        <p:txBody>
          <a:bodyPr lIns="91425" tIns="91425" rIns="91425" bIns="91425" anchor="t" anchorCtr="0">
            <a:noAutofit/>
          </a:bodyPr>
          <a:lstStyle/>
          <a:p>
            <a:pPr lvl="0">
              <a:spcBef>
                <a:spcPts val="0"/>
              </a:spcBef>
              <a:buNone/>
            </a:pPr>
            <a:r>
              <a:rPr lang="en" sz="2400">
                <a:solidFill>
                  <a:srgbClr val="FFFFFF"/>
                </a:solidFill>
              </a:rPr>
              <a:t>Mechanical</a:t>
            </a:r>
          </a:p>
        </p:txBody>
      </p:sp>
      <p:sp>
        <p:nvSpPr>
          <p:cNvPr id="263" name="Shape 263"/>
          <p:cNvSpPr txBox="1"/>
          <p:nvPr/>
        </p:nvSpPr>
        <p:spPr>
          <a:xfrm>
            <a:off x="6949275" y="250175"/>
            <a:ext cx="1750500" cy="772500"/>
          </a:xfrm>
          <a:prstGeom prst="rect">
            <a:avLst/>
          </a:prstGeom>
          <a:noFill/>
          <a:ln>
            <a:noFill/>
          </a:ln>
        </p:spPr>
        <p:txBody>
          <a:bodyPr lIns="91425" tIns="91425" rIns="91425" bIns="91425" anchor="t" anchorCtr="0">
            <a:noAutofit/>
          </a:bodyPr>
          <a:lstStyle/>
          <a:p>
            <a:pPr lvl="0" rtl="0">
              <a:spcBef>
                <a:spcPts val="0"/>
              </a:spcBef>
              <a:buNone/>
            </a:pPr>
            <a:r>
              <a:rPr lang="en" sz="2400">
                <a:solidFill>
                  <a:srgbClr val="FFFFFF"/>
                </a:solidFill>
              </a:rPr>
              <a:t>Sound</a:t>
            </a:r>
          </a:p>
        </p:txBody>
      </p:sp>
      <p:sp>
        <p:nvSpPr>
          <p:cNvPr id="264" name="Shape 264"/>
          <p:cNvSpPr txBox="1"/>
          <p:nvPr/>
        </p:nvSpPr>
        <p:spPr>
          <a:xfrm>
            <a:off x="431925" y="3930925"/>
            <a:ext cx="1750500" cy="772500"/>
          </a:xfrm>
          <a:prstGeom prst="rect">
            <a:avLst/>
          </a:prstGeom>
          <a:noFill/>
          <a:ln>
            <a:noFill/>
          </a:ln>
        </p:spPr>
        <p:txBody>
          <a:bodyPr lIns="91425" tIns="91425" rIns="91425" bIns="91425" anchor="t" anchorCtr="0">
            <a:noAutofit/>
          </a:bodyPr>
          <a:lstStyle/>
          <a:p>
            <a:pPr lvl="0" rtl="0">
              <a:spcBef>
                <a:spcPts val="0"/>
              </a:spcBef>
              <a:buNone/>
            </a:pPr>
            <a:r>
              <a:rPr lang="en" sz="2400">
                <a:solidFill>
                  <a:srgbClr val="FFFFFF"/>
                </a:solidFill>
              </a:rPr>
              <a:t>Light</a:t>
            </a:r>
          </a:p>
        </p:txBody>
      </p:sp>
      <p:sp>
        <p:nvSpPr>
          <p:cNvPr id="265" name="Shape 265"/>
          <p:cNvSpPr txBox="1"/>
          <p:nvPr/>
        </p:nvSpPr>
        <p:spPr>
          <a:xfrm>
            <a:off x="6949275" y="3880075"/>
            <a:ext cx="1750500" cy="772500"/>
          </a:xfrm>
          <a:prstGeom prst="rect">
            <a:avLst/>
          </a:prstGeom>
          <a:noFill/>
          <a:ln>
            <a:noFill/>
          </a:ln>
        </p:spPr>
        <p:txBody>
          <a:bodyPr lIns="91425" tIns="91425" rIns="91425" bIns="91425" anchor="t" anchorCtr="0">
            <a:noAutofit/>
          </a:bodyPr>
          <a:lstStyle/>
          <a:p>
            <a:pPr lvl="0">
              <a:spcBef>
                <a:spcPts val="0"/>
              </a:spcBef>
              <a:buNone/>
            </a:pPr>
            <a:r>
              <a:rPr lang="en" sz="2400">
                <a:solidFill>
                  <a:srgbClr val="FFFFFF"/>
                </a:solidFill>
              </a:rPr>
              <a:t>Thermal</a:t>
            </a:r>
          </a:p>
          <a:p>
            <a:pPr lvl="0" rtl="0">
              <a:spcBef>
                <a:spcPts val="0"/>
              </a:spcBef>
              <a:buNone/>
            </a:pPr>
            <a:r>
              <a:rPr lang="en" sz="2400">
                <a:solidFill>
                  <a:srgbClr val="FFFFFF"/>
                </a:solidFill>
              </a:rPr>
              <a:t>(heat)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p:nvPr/>
        </p:nvSpPr>
        <p:spPr>
          <a:xfrm>
            <a:off x="5447275" y="2161300"/>
            <a:ext cx="5633100" cy="6573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271" name="Shape 27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Mechanical Energy</a:t>
            </a:r>
          </a:p>
        </p:txBody>
      </p:sp>
      <p:sp>
        <p:nvSpPr>
          <p:cNvPr id="272" name="Shape 272"/>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sz="3000"/>
              <a:t>Energy of motion</a:t>
            </a:r>
          </a:p>
          <a:p>
            <a:pPr lvl="0">
              <a:spcBef>
                <a:spcPts val="0"/>
              </a:spcBef>
              <a:buNone/>
            </a:pPr>
            <a:endParaRPr sz="3000"/>
          </a:p>
        </p:txBody>
      </p:sp>
      <p:pic>
        <p:nvPicPr>
          <p:cNvPr id="273" name="Shape 273"/>
          <p:cNvPicPr preferRelativeResize="0"/>
          <p:nvPr/>
        </p:nvPicPr>
        <p:blipFill>
          <a:blip r:embed="rId3">
            <a:alphaModFix/>
          </a:blip>
          <a:stretch>
            <a:fillRect/>
          </a:stretch>
        </p:blipFill>
        <p:spPr>
          <a:xfrm>
            <a:off x="392450" y="2161300"/>
            <a:ext cx="4600475" cy="2512099"/>
          </a:xfrm>
          <a:prstGeom prst="rect">
            <a:avLst/>
          </a:prstGeom>
          <a:noFill/>
          <a:ln>
            <a:noFill/>
          </a:ln>
        </p:spPr>
      </p:pic>
      <p:pic>
        <p:nvPicPr>
          <p:cNvPr id="274" name="Shape 274"/>
          <p:cNvPicPr preferRelativeResize="0"/>
          <p:nvPr/>
        </p:nvPicPr>
        <p:blipFill>
          <a:blip r:embed="rId4">
            <a:alphaModFix/>
          </a:blip>
          <a:stretch>
            <a:fillRect/>
          </a:stretch>
        </p:blipFill>
        <p:spPr>
          <a:xfrm>
            <a:off x="4514075" y="392655"/>
            <a:ext cx="4318225" cy="2228299"/>
          </a:xfrm>
          <a:prstGeom prst="rect">
            <a:avLst/>
          </a:prstGeom>
          <a:noFill/>
          <a:ln>
            <a:noFill/>
          </a:ln>
        </p:spPr>
      </p:pic>
      <p:pic>
        <p:nvPicPr>
          <p:cNvPr id="275" name="Shape 275"/>
          <p:cNvPicPr preferRelativeResize="0"/>
          <p:nvPr/>
        </p:nvPicPr>
        <p:blipFill>
          <a:blip r:embed="rId5">
            <a:alphaModFix/>
          </a:blip>
          <a:stretch>
            <a:fillRect/>
          </a:stretch>
        </p:blipFill>
        <p:spPr>
          <a:xfrm>
            <a:off x="5511451" y="2503599"/>
            <a:ext cx="2468723" cy="243594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Sound Energy</a:t>
            </a:r>
          </a:p>
        </p:txBody>
      </p:sp>
      <p:sp>
        <p:nvSpPr>
          <p:cNvPr id="281" name="Shape 281"/>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sz="2400"/>
              <a:t>Energy you can hear; energy made when matter vibrates</a:t>
            </a:r>
          </a:p>
        </p:txBody>
      </p:sp>
      <p:pic>
        <p:nvPicPr>
          <p:cNvPr id="282" name="Shape 282"/>
          <p:cNvPicPr preferRelativeResize="0"/>
          <p:nvPr/>
        </p:nvPicPr>
        <p:blipFill>
          <a:blip r:embed="rId3">
            <a:alphaModFix/>
          </a:blip>
          <a:stretch>
            <a:fillRect/>
          </a:stretch>
        </p:blipFill>
        <p:spPr>
          <a:xfrm>
            <a:off x="154812" y="2041425"/>
            <a:ext cx="3533775" cy="1295400"/>
          </a:xfrm>
          <a:prstGeom prst="rect">
            <a:avLst/>
          </a:prstGeom>
          <a:noFill/>
          <a:ln>
            <a:noFill/>
          </a:ln>
        </p:spPr>
      </p:pic>
      <p:pic>
        <p:nvPicPr>
          <p:cNvPr id="283" name="Shape 283"/>
          <p:cNvPicPr preferRelativeResize="0"/>
          <p:nvPr/>
        </p:nvPicPr>
        <p:blipFill>
          <a:blip r:embed="rId4">
            <a:alphaModFix/>
          </a:blip>
          <a:stretch>
            <a:fillRect/>
          </a:stretch>
        </p:blipFill>
        <p:spPr>
          <a:xfrm>
            <a:off x="2863050" y="3235800"/>
            <a:ext cx="2686050" cy="1695450"/>
          </a:xfrm>
          <a:prstGeom prst="rect">
            <a:avLst/>
          </a:prstGeom>
          <a:noFill/>
          <a:ln>
            <a:noFill/>
          </a:ln>
        </p:spPr>
      </p:pic>
      <p:pic>
        <p:nvPicPr>
          <p:cNvPr id="284" name="Shape 284"/>
          <p:cNvPicPr preferRelativeResize="0"/>
          <p:nvPr/>
        </p:nvPicPr>
        <p:blipFill>
          <a:blip r:embed="rId5">
            <a:alphaModFix/>
          </a:blip>
          <a:stretch>
            <a:fillRect/>
          </a:stretch>
        </p:blipFill>
        <p:spPr>
          <a:xfrm>
            <a:off x="5407650" y="1889025"/>
            <a:ext cx="2400300" cy="16002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Light Energy</a:t>
            </a:r>
          </a:p>
        </p:txBody>
      </p:sp>
      <p:sp>
        <p:nvSpPr>
          <p:cNvPr id="290" name="Shape 290"/>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sz="3000"/>
              <a:t>Energy that you can see</a:t>
            </a:r>
          </a:p>
        </p:txBody>
      </p:sp>
      <p:pic>
        <p:nvPicPr>
          <p:cNvPr id="291" name="Shape 291"/>
          <p:cNvPicPr preferRelativeResize="0"/>
          <p:nvPr/>
        </p:nvPicPr>
        <p:blipFill>
          <a:blip r:embed="rId3">
            <a:alphaModFix/>
          </a:blip>
          <a:stretch>
            <a:fillRect/>
          </a:stretch>
        </p:blipFill>
        <p:spPr>
          <a:xfrm>
            <a:off x="311700" y="2017700"/>
            <a:ext cx="2705100" cy="1685925"/>
          </a:xfrm>
          <a:prstGeom prst="rect">
            <a:avLst/>
          </a:prstGeom>
          <a:noFill/>
          <a:ln>
            <a:noFill/>
          </a:ln>
        </p:spPr>
      </p:pic>
      <p:pic>
        <p:nvPicPr>
          <p:cNvPr id="292" name="Shape 292"/>
          <p:cNvPicPr preferRelativeResize="0"/>
          <p:nvPr/>
        </p:nvPicPr>
        <p:blipFill>
          <a:blip r:embed="rId4">
            <a:alphaModFix/>
          </a:blip>
          <a:stretch>
            <a:fillRect/>
          </a:stretch>
        </p:blipFill>
        <p:spPr>
          <a:xfrm>
            <a:off x="3134512" y="2718562"/>
            <a:ext cx="2143125" cy="2143125"/>
          </a:xfrm>
          <a:prstGeom prst="rect">
            <a:avLst/>
          </a:prstGeom>
          <a:noFill/>
          <a:ln>
            <a:noFill/>
          </a:ln>
        </p:spPr>
      </p:pic>
      <p:pic>
        <p:nvPicPr>
          <p:cNvPr id="293" name="Shape 293"/>
          <p:cNvPicPr preferRelativeResize="0"/>
          <p:nvPr/>
        </p:nvPicPr>
        <p:blipFill>
          <a:blip r:embed="rId5">
            <a:alphaModFix/>
          </a:blip>
          <a:stretch>
            <a:fillRect/>
          </a:stretch>
        </p:blipFill>
        <p:spPr>
          <a:xfrm>
            <a:off x="5555437" y="1827212"/>
            <a:ext cx="2847975" cy="160972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Thermal Energy (Heat Energy)</a:t>
            </a:r>
          </a:p>
        </p:txBody>
      </p:sp>
      <p:sp>
        <p:nvSpPr>
          <p:cNvPr id="299" name="Shape 299"/>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sz="3000"/>
              <a:t>The energy of moving particles</a:t>
            </a:r>
          </a:p>
        </p:txBody>
      </p:sp>
      <p:pic>
        <p:nvPicPr>
          <p:cNvPr id="300" name="Shape 300"/>
          <p:cNvPicPr preferRelativeResize="0"/>
          <p:nvPr/>
        </p:nvPicPr>
        <p:blipFill>
          <a:blip r:embed="rId3">
            <a:alphaModFix/>
          </a:blip>
          <a:stretch>
            <a:fillRect/>
          </a:stretch>
        </p:blipFill>
        <p:spPr>
          <a:xfrm>
            <a:off x="355712" y="2537775"/>
            <a:ext cx="2466975" cy="1847850"/>
          </a:xfrm>
          <a:prstGeom prst="rect">
            <a:avLst/>
          </a:prstGeom>
          <a:noFill/>
          <a:ln>
            <a:noFill/>
          </a:ln>
        </p:spPr>
      </p:pic>
      <p:pic>
        <p:nvPicPr>
          <p:cNvPr id="301" name="Shape 301"/>
          <p:cNvPicPr preferRelativeResize="0"/>
          <p:nvPr/>
        </p:nvPicPr>
        <p:blipFill>
          <a:blip r:embed="rId4">
            <a:alphaModFix/>
          </a:blip>
          <a:stretch>
            <a:fillRect/>
          </a:stretch>
        </p:blipFill>
        <p:spPr>
          <a:xfrm>
            <a:off x="2822687" y="1989125"/>
            <a:ext cx="2619375" cy="1743075"/>
          </a:xfrm>
          <a:prstGeom prst="rect">
            <a:avLst/>
          </a:prstGeom>
          <a:noFill/>
          <a:ln>
            <a:noFill/>
          </a:ln>
        </p:spPr>
      </p:pic>
      <p:pic>
        <p:nvPicPr>
          <p:cNvPr id="302" name="Shape 302"/>
          <p:cNvPicPr preferRelativeResize="0"/>
          <p:nvPr/>
        </p:nvPicPr>
        <p:blipFill>
          <a:blip r:embed="rId5">
            <a:alphaModFix/>
          </a:blip>
          <a:stretch>
            <a:fillRect/>
          </a:stretch>
        </p:blipFill>
        <p:spPr>
          <a:xfrm>
            <a:off x="5313025" y="2933587"/>
            <a:ext cx="1905000" cy="1704975"/>
          </a:xfrm>
          <a:prstGeom prst="rect">
            <a:avLst/>
          </a:prstGeom>
          <a:noFill/>
          <a:ln>
            <a:noFill/>
          </a:ln>
        </p:spPr>
      </p:pic>
      <p:pic>
        <p:nvPicPr>
          <p:cNvPr id="303" name="Shape 303"/>
          <p:cNvPicPr preferRelativeResize="0"/>
          <p:nvPr/>
        </p:nvPicPr>
        <p:blipFill>
          <a:blip r:embed="rId6">
            <a:alphaModFix/>
          </a:blip>
          <a:stretch>
            <a:fillRect/>
          </a:stretch>
        </p:blipFill>
        <p:spPr>
          <a:xfrm>
            <a:off x="6104612" y="1272225"/>
            <a:ext cx="2638425" cy="17335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265500" y="1233175"/>
            <a:ext cx="4045200" cy="1482300"/>
          </a:xfrm>
          <a:prstGeom prst="rect">
            <a:avLst/>
          </a:prstGeom>
        </p:spPr>
        <p:txBody>
          <a:bodyPr lIns="91425" tIns="91425" rIns="91425" bIns="91425" anchor="b" anchorCtr="0">
            <a:noAutofit/>
          </a:bodyPr>
          <a:lstStyle/>
          <a:p>
            <a:pPr lvl="0" rtl="0">
              <a:spcBef>
                <a:spcPts val="0"/>
              </a:spcBef>
              <a:buNone/>
            </a:pPr>
            <a:r>
              <a:rPr lang="en"/>
              <a:t>Key Understandings</a:t>
            </a:r>
          </a:p>
        </p:txBody>
      </p:sp>
      <p:sp>
        <p:nvSpPr>
          <p:cNvPr id="74" name="Shape 74"/>
          <p:cNvSpPr txBox="1">
            <a:spLocks noGrp="1"/>
          </p:cNvSpPr>
          <p:nvPr>
            <p:ph type="body" idx="2"/>
          </p:nvPr>
        </p:nvSpPr>
        <p:spPr>
          <a:xfrm>
            <a:off x="4939500" y="724200"/>
            <a:ext cx="3837000" cy="3695100"/>
          </a:xfrm>
          <a:prstGeom prst="rect">
            <a:avLst/>
          </a:prstGeom>
        </p:spPr>
        <p:txBody>
          <a:bodyPr lIns="91425" tIns="91425" rIns="91425" bIns="91425" anchor="ctr" anchorCtr="0">
            <a:noAutofit/>
          </a:bodyPr>
          <a:lstStyle/>
          <a:p>
            <a:pPr marL="457200" lvl="0" indent="-228600" rtl="0">
              <a:spcBef>
                <a:spcPts val="0"/>
              </a:spcBef>
              <a:buChar char="➔"/>
            </a:pPr>
            <a:r>
              <a:rPr lang="en"/>
              <a:t>What is a force?</a:t>
            </a:r>
          </a:p>
          <a:p>
            <a:pPr marL="457200" lvl="0" indent="-228600" rtl="0">
              <a:spcBef>
                <a:spcPts val="0"/>
              </a:spcBef>
              <a:buChar char="➔"/>
            </a:pPr>
            <a:r>
              <a:rPr lang="en"/>
              <a:t>What does it mean to push something? Pull something?</a:t>
            </a:r>
          </a:p>
          <a:p>
            <a:pPr marL="457200" lvl="0" indent="-228600" rtl="0">
              <a:spcBef>
                <a:spcPts val="0"/>
              </a:spcBef>
              <a:buChar char="➔"/>
            </a:pPr>
            <a:r>
              <a:rPr lang="en"/>
              <a:t>What are some examples of pushing? Pulling?</a:t>
            </a:r>
          </a:p>
          <a:p>
            <a:pPr marL="457200" lvl="0" indent="-228600" rtl="0">
              <a:spcBef>
                <a:spcPts val="0"/>
              </a:spcBef>
              <a:buChar char="➔"/>
            </a:pPr>
            <a:r>
              <a:rPr lang="en"/>
              <a:t>In what ways can force affect the motion of an object?</a:t>
            </a:r>
          </a:p>
        </p:txBody>
      </p:sp>
      <p:sp>
        <p:nvSpPr>
          <p:cNvPr id="75" name="Shape 75"/>
          <p:cNvSpPr txBox="1">
            <a:spLocks noGrp="1"/>
          </p:cNvSpPr>
          <p:nvPr>
            <p:ph type="subTitle" idx="1"/>
          </p:nvPr>
        </p:nvSpPr>
        <p:spPr>
          <a:xfrm>
            <a:off x="265500" y="2803075"/>
            <a:ext cx="4045200" cy="1235100"/>
          </a:xfrm>
          <a:prstGeom prst="rect">
            <a:avLst/>
          </a:prstGeom>
        </p:spPr>
        <p:txBody>
          <a:bodyPr lIns="91425" tIns="91425" rIns="91425" bIns="91425" anchor="t" anchorCtr="0">
            <a:noAutofit/>
          </a:bodyPr>
          <a:lstStyle/>
          <a:p>
            <a:pPr lvl="0" rtl="0">
              <a:spcBef>
                <a:spcPts val="0"/>
              </a:spcBef>
              <a:buNone/>
            </a:pPr>
            <a:r>
              <a:rPr lang="en"/>
              <a:t>Forces (pushes and pulls) cause change in the position or direction of motion of an object.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265500" y="1233175"/>
            <a:ext cx="4045200" cy="1482300"/>
          </a:xfrm>
          <a:prstGeom prst="rect">
            <a:avLst/>
          </a:prstGeom>
        </p:spPr>
        <p:txBody>
          <a:bodyPr lIns="91425" tIns="91425" rIns="91425" bIns="91425" anchor="b" anchorCtr="0">
            <a:noAutofit/>
          </a:bodyPr>
          <a:lstStyle/>
          <a:p>
            <a:pPr lvl="0" rtl="0">
              <a:spcBef>
                <a:spcPts val="0"/>
              </a:spcBef>
              <a:buNone/>
            </a:pPr>
            <a:r>
              <a:rPr lang="en"/>
              <a:t>Key Understandings</a:t>
            </a:r>
          </a:p>
        </p:txBody>
      </p:sp>
      <p:sp>
        <p:nvSpPr>
          <p:cNvPr id="81" name="Shape 81"/>
          <p:cNvSpPr txBox="1">
            <a:spLocks noGrp="1"/>
          </p:cNvSpPr>
          <p:nvPr>
            <p:ph type="body" idx="2"/>
          </p:nvPr>
        </p:nvSpPr>
        <p:spPr>
          <a:xfrm>
            <a:off x="4939500" y="724200"/>
            <a:ext cx="3837000" cy="3695100"/>
          </a:xfrm>
          <a:prstGeom prst="rect">
            <a:avLst/>
          </a:prstGeom>
        </p:spPr>
        <p:txBody>
          <a:bodyPr lIns="91425" tIns="91425" rIns="91425" bIns="91425" anchor="ctr" anchorCtr="0">
            <a:noAutofit/>
          </a:bodyPr>
          <a:lstStyle/>
          <a:p>
            <a:pPr marL="457200" lvl="0" indent="-228600" rtl="0">
              <a:spcBef>
                <a:spcPts val="0"/>
              </a:spcBef>
              <a:buChar char="➔"/>
            </a:pPr>
            <a:r>
              <a:rPr lang="en"/>
              <a:t>How does gravity affect the motion of an object?</a:t>
            </a:r>
          </a:p>
          <a:p>
            <a:pPr marL="457200" lvl="0" indent="-228600" rtl="0">
              <a:spcBef>
                <a:spcPts val="0"/>
              </a:spcBef>
              <a:buChar char="➔"/>
            </a:pPr>
            <a:r>
              <a:rPr lang="en"/>
              <a:t>How does magnetic force affect the motion of an object?</a:t>
            </a:r>
          </a:p>
        </p:txBody>
      </p:sp>
      <p:sp>
        <p:nvSpPr>
          <p:cNvPr id="82" name="Shape 82"/>
          <p:cNvSpPr txBox="1">
            <a:spLocks noGrp="1"/>
          </p:cNvSpPr>
          <p:nvPr>
            <p:ph type="subTitle" idx="1"/>
          </p:nvPr>
        </p:nvSpPr>
        <p:spPr>
          <a:xfrm>
            <a:off x="265500" y="2803075"/>
            <a:ext cx="4045200" cy="1235100"/>
          </a:xfrm>
          <a:prstGeom prst="rect">
            <a:avLst/>
          </a:prstGeom>
        </p:spPr>
        <p:txBody>
          <a:bodyPr lIns="91425" tIns="91425" rIns="91425" bIns="91425" anchor="t" anchorCtr="0">
            <a:noAutofit/>
          </a:bodyPr>
          <a:lstStyle/>
          <a:p>
            <a:pPr lvl="0" rtl="0">
              <a:spcBef>
                <a:spcPts val="0"/>
              </a:spcBef>
              <a:buNone/>
            </a:pPr>
            <a:r>
              <a:rPr lang="en"/>
              <a:t>Some forces are not directly observable.  They can be measured by their effect on objects.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Misconceptions</a:t>
            </a:r>
          </a:p>
        </p:txBody>
      </p:sp>
      <p:sp>
        <p:nvSpPr>
          <p:cNvPr id="88" name="Shape 88"/>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buChar char="➢"/>
            </a:pPr>
            <a:r>
              <a:rPr lang="en"/>
              <a:t>Students may think energy is only in living things (humans and animals).</a:t>
            </a:r>
          </a:p>
          <a:p>
            <a:pPr marL="457200" lvl="0" indent="-228600" rtl="0">
              <a:spcBef>
                <a:spcPts val="0"/>
              </a:spcBef>
              <a:buChar char="➢"/>
            </a:pPr>
            <a:r>
              <a:rPr lang="en"/>
              <a:t>Students may think we do not need light in order to see, since we can see a little in a dark room.</a:t>
            </a:r>
          </a:p>
          <a:p>
            <a:pPr marL="457200" lvl="0" indent="-228600" rtl="0">
              <a:spcBef>
                <a:spcPts val="0"/>
              </a:spcBef>
              <a:buChar char="➢"/>
            </a:pPr>
            <a:r>
              <a:rPr lang="en"/>
              <a:t>Students may think the location of an object can be described by stating its distance from a given point, ignoring direction.</a:t>
            </a:r>
          </a:p>
          <a:p>
            <a:pPr marL="457200" lvl="0" indent="-228600" rtl="0">
              <a:spcBef>
                <a:spcPts val="0"/>
              </a:spcBef>
              <a:buChar char="➢"/>
            </a:pPr>
            <a:r>
              <a:rPr lang="en"/>
              <a:t>Students may think that if an object is at rest, no forces are acting on the object.</a:t>
            </a:r>
          </a:p>
          <a:p>
            <a:pPr marL="457200" lvl="0" indent="-228600">
              <a:spcBef>
                <a:spcPts val="0"/>
              </a:spcBef>
              <a:buChar char="➢"/>
            </a:pPr>
            <a:r>
              <a:rPr lang="en"/>
              <a:t>Students may think mass and weight are the same thing.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Energy</a:t>
            </a:r>
          </a:p>
        </p:txBody>
      </p:sp>
      <p:sp>
        <p:nvSpPr>
          <p:cNvPr id="94" name="Shape 94"/>
          <p:cNvSpPr txBox="1">
            <a:spLocks noGrp="1"/>
          </p:cNvSpPr>
          <p:nvPr>
            <p:ph type="body" idx="1"/>
          </p:nvPr>
        </p:nvSpPr>
        <p:spPr>
          <a:xfrm>
            <a:off x="311700" y="1152475"/>
            <a:ext cx="3999900" cy="3416400"/>
          </a:xfrm>
          <a:prstGeom prst="rect">
            <a:avLst/>
          </a:prstGeom>
        </p:spPr>
        <p:txBody>
          <a:bodyPr lIns="91425" tIns="91425" rIns="91425" bIns="91425" anchor="t" anchorCtr="0">
            <a:noAutofit/>
          </a:bodyPr>
          <a:lstStyle/>
          <a:p>
            <a:pPr lvl="0">
              <a:spcBef>
                <a:spcPts val="0"/>
              </a:spcBef>
              <a:buNone/>
            </a:pPr>
            <a:r>
              <a:rPr lang="en" sz="2400"/>
              <a:t>The ability to make things happen (anything that has the potential to create change or do work).</a:t>
            </a:r>
          </a:p>
        </p:txBody>
      </p:sp>
      <p:sp>
        <p:nvSpPr>
          <p:cNvPr id="95" name="Shape 95"/>
          <p:cNvSpPr txBox="1">
            <a:spLocks noGrp="1"/>
          </p:cNvSpPr>
          <p:nvPr>
            <p:ph type="body" idx="2"/>
          </p:nvPr>
        </p:nvSpPr>
        <p:spPr>
          <a:xfrm>
            <a:off x="4832400" y="1152475"/>
            <a:ext cx="3999900" cy="3416400"/>
          </a:xfrm>
          <a:prstGeom prst="rect">
            <a:avLst/>
          </a:prstGeom>
        </p:spPr>
        <p:txBody>
          <a:bodyPr lIns="91425" tIns="91425" rIns="91425" bIns="91425" anchor="t" anchorCtr="0">
            <a:noAutofit/>
          </a:bodyPr>
          <a:lstStyle/>
          <a:p>
            <a:pPr lvl="0">
              <a:spcBef>
                <a:spcPts val="0"/>
              </a:spcBef>
              <a:buNone/>
            </a:pPr>
            <a:endParaRPr/>
          </a:p>
        </p:txBody>
      </p:sp>
      <p:sp>
        <p:nvSpPr>
          <p:cNvPr id="96" name="Shape 96" descr="How to explain energy for kids?  This video surely can help. As kids grow up, they enhance the memory by visual learning. Watching and observing is the basic lesson.   Created by 25SDA Visit our page at http://25sda.com/ Facebook Page https://www.facebook.com/25sda Follow us on Twitter @25SDA" title="What Is Energy - Lesson for Kids - 25SDA">
            <a:hlinkClick r:id="rId3"/>
          </p:cNvPr>
          <p:cNvSpPr/>
          <p:nvPr/>
        </p:nvSpPr>
        <p:spPr>
          <a:xfrm>
            <a:off x="4363550" y="948025"/>
            <a:ext cx="4572000" cy="3429000"/>
          </a:xfrm>
          <a:prstGeom prst="rect">
            <a:avLst/>
          </a:prstGeom>
          <a:blipFill>
            <a:blip r:embed="rId4">
              <a:alphaModFix/>
            </a:blip>
            <a:stretch>
              <a:fillRect/>
            </a:stretch>
          </a:blipFill>
          <a:ln>
            <a:noFill/>
          </a:ln>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Force</a:t>
            </a:r>
          </a:p>
        </p:txBody>
      </p:sp>
      <p:sp>
        <p:nvSpPr>
          <p:cNvPr id="102" name="Shape 102"/>
          <p:cNvSpPr txBox="1">
            <a:spLocks noGrp="1"/>
          </p:cNvSpPr>
          <p:nvPr>
            <p:ph type="body" idx="1"/>
          </p:nvPr>
        </p:nvSpPr>
        <p:spPr>
          <a:xfrm>
            <a:off x="311700" y="1152475"/>
            <a:ext cx="3999900" cy="3416400"/>
          </a:xfrm>
          <a:prstGeom prst="rect">
            <a:avLst/>
          </a:prstGeom>
        </p:spPr>
        <p:txBody>
          <a:bodyPr lIns="91425" tIns="91425" rIns="91425" bIns="91425" anchor="t" anchorCtr="0">
            <a:noAutofit/>
          </a:bodyPr>
          <a:lstStyle/>
          <a:p>
            <a:pPr lvl="0">
              <a:spcBef>
                <a:spcPts val="0"/>
              </a:spcBef>
              <a:buNone/>
            </a:pPr>
            <a:endParaRPr/>
          </a:p>
        </p:txBody>
      </p:sp>
      <p:sp>
        <p:nvSpPr>
          <p:cNvPr id="103" name="Shape 103"/>
          <p:cNvSpPr txBox="1">
            <a:spLocks noGrp="1"/>
          </p:cNvSpPr>
          <p:nvPr>
            <p:ph type="body" idx="2"/>
          </p:nvPr>
        </p:nvSpPr>
        <p:spPr>
          <a:xfrm>
            <a:off x="4781975" y="1152475"/>
            <a:ext cx="3999900" cy="3416400"/>
          </a:xfrm>
          <a:prstGeom prst="rect">
            <a:avLst/>
          </a:prstGeom>
        </p:spPr>
        <p:txBody>
          <a:bodyPr lIns="91425" tIns="91425" rIns="91425" bIns="91425" anchor="t" anchorCtr="0">
            <a:noAutofit/>
          </a:bodyPr>
          <a:lstStyle/>
          <a:p>
            <a:pPr lvl="0">
              <a:spcBef>
                <a:spcPts val="0"/>
              </a:spcBef>
              <a:buNone/>
            </a:pPr>
            <a:r>
              <a:rPr lang="en" sz="2400"/>
              <a:t>A push or pull that changes the position or motion of an object/material.</a:t>
            </a:r>
          </a:p>
        </p:txBody>
      </p:sp>
      <p:sp>
        <p:nvSpPr>
          <p:cNvPr id="104" name="Shape 104" descr="This is a selection from the Bill Nye: Motion episode that explains the basics of motion and push/pull forces.  This content has been edited to better cater to the primary grades, specifically the California State Standards: Physical Sciences 1.A-D.  Enjoy this fun education!  A big thank you to Disney, who owns this material and allows people to watch the curated, shortened version of this episode that I have created for the lower grades.  I greatly appreciate your support of science and accessible content for all.  Disney receives all monetization profits from this video." title="Force and Motion - Bill Nye Clip">
            <a:hlinkClick r:id="rId3"/>
          </p:cNvPr>
          <p:cNvSpPr/>
          <p:nvPr/>
        </p:nvSpPr>
        <p:spPr>
          <a:xfrm>
            <a:off x="260400" y="1146175"/>
            <a:ext cx="4572000" cy="3429000"/>
          </a:xfrm>
          <a:prstGeom prst="rect">
            <a:avLst/>
          </a:prstGeom>
          <a:blipFill>
            <a:blip r:embed="rId4">
              <a:alphaModFix/>
            </a:blip>
            <a:stretch>
              <a:fillRect/>
            </a:stretch>
          </a:blipFill>
          <a:ln>
            <a:noFill/>
          </a:ln>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Gravity</a:t>
            </a:r>
          </a:p>
        </p:txBody>
      </p:sp>
      <p:sp>
        <p:nvSpPr>
          <p:cNvPr id="110" name="Shape 110"/>
          <p:cNvSpPr txBox="1">
            <a:spLocks noGrp="1"/>
          </p:cNvSpPr>
          <p:nvPr>
            <p:ph type="body" idx="1"/>
          </p:nvPr>
        </p:nvSpPr>
        <p:spPr>
          <a:xfrm>
            <a:off x="311700" y="1152475"/>
            <a:ext cx="3999900" cy="3416400"/>
          </a:xfrm>
          <a:prstGeom prst="rect">
            <a:avLst/>
          </a:prstGeom>
        </p:spPr>
        <p:txBody>
          <a:bodyPr lIns="91425" tIns="91425" rIns="91425" bIns="91425" anchor="t" anchorCtr="0">
            <a:noAutofit/>
          </a:bodyPr>
          <a:lstStyle/>
          <a:p>
            <a:pPr lvl="0">
              <a:spcBef>
                <a:spcPts val="0"/>
              </a:spcBef>
              <a:buNone/>
            </a:pPr>
            <a:r>
              <a:rPr lang="en" sz="2400"/>
              <a:t>The force that pulls objects toward each other; gravity causes objects to fall toward the center of the Earth.</a:t>
            </a:r>
          </a:p>
        </p:txBody>
      </p:sp>
      <p:sp>
        <p:nvSpPr>
          <p:cNvPr id="111" name="Shape 111"/>
          <p:cNvSpPr txBox="1">
            <a:spLocks noGrp="1"/>
          </p:cNvSpPr>
          <p:nvPr>
            <p:ph type="body" idx="2"/>
          </p:nvPr>
        </p:nvSpPr>
        <p:spPr>
          <a:xfrm>
            <a:off x="4832400" y="1152475"/>
            <a:ext cx="3999900" cy="3416400"/>
          </a:xfrm>
          <a:prstGeom prst="rect">
            <a:avLst/>
          </a:prstGeom>
        </p:spPr>
        <p:txBody>
          <a:bodyPr lIns="91425" tIns="91425" rIns="91425" bIns="91425" anchor="t" anchorCtr="0">
            <a:noAutofit/>
          </a:bodyPr>
          <a:lstStyle/>
          <a:p>
            <a:pPr lvl="0">
              <a:spcBef>
                <a:spcPts val="0"/>
              </a:spcBef>
              <a:buNone/>
            </a:pPr>
            <a:endParaRPr/>
          </a:p>
        </p:txBody>
      </p:sp>
      <p:sp>
        <p:nvSpPr>
          <p:cNvPr id="112" name="Shape 112" descr="“PBS KIDS ROCKS!” is part of PBS KIDS’ ongoing commitment to providing educational content for kids wherever they live, learn and play - on TV, online, on mobile devices, in the classroom, and through a new line of educational toys and music." title="The Weepes | Gravity Always Brings Me Down | PBS KIDS">
            <a:hlinkClick r:id="rId3"/>
          </p:cNvPr>
          <p:cNvSpPr/>
          <p:nvPr/>
        </p:nvSpPr>
        <p:spPr>
          <a:xfrm>
            <a:off x="4363575" y="1146175"/>
            <a:ext cx="4572000" cy="3429000"/>
          </a:xfrm>
          <a:prstGeom prst="rect">
            <a:avLst/>
          </a:prstGeom>
          <a:blipFill>
            <a:blip r:embed="rId4">
              <a:alphaModFix/>
            </a:blip>
            <a:stretch>
              <a:fillRect/>
            </a:stretch>
          </a:blipFill>
          <a:ln>
            <a:noFill/>
          </a:ln>
        </p:spPr>
      </p:sp>
    </p:spTree>
  </p:cSld>
  <p:clrMapOvr>
    <a:masterClrMapping/>
  </p:clrMapOvr>
</p:sld>
</file>

<file path=ppt/theme/theme1.xml><?xml version="1.0" encoding="utf-8"?>
<a:theme xmlns:a="http://schemas.openxmlformats.org/drawingml/2006/main" name="simple-dark-2">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995</Words>
  <Application>Microsoft Office PowerPoint</Application>
  <PresentationFormat>On-screen Show (16:9)</PresentationFormat>
  <Paragraphs>108</Paragraphs>
  <Slides>38</Slides>
  <Notes>38</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38</vt:i4>
      </vt:variant>
    </vt:vector>
  </HeadingPairs>
  <TitlesOfParts>
    <vt:vector size="40" baseType="lpstr">
      <vt:lpstr>Arial</vt:lpstr>
      <vt:lpstr>simple-dark-2</vt:lpstr>
      <vt:lpstr>Investigating Force, Motion, and Energy</vt:lpstr>
      <vt:lpstr>Objectives</vt:lpstr>
      <vt:lpstr>Key Understandings</vt:lpstr>
      <vt:lpstr>Key Understandings</vt:lpstr>
      <vt:lpstr>Key Understandings</vt:lpstr>
      <vt:lpstr>Misconceptions</vt:lpstr>
      <vt:lpstr>Energy</vt:lpstr>
      <vt:lpstr>Force</vt:lpstr>
      <vt:lpstr>Gravity</vt:lpstr>
      <vt:lpstr>Friction</vt:lpstr>
      <vt:lpstr>Magnetism</vt:lpstr>
      <vt:lpstr>Mechanical Energy</vt:lpstr>
      <vt:lpstr>Puff Cup Contest</vt:lpstr>
      <vt:lpstr>Force (Push and Pull): Puff Cup Contest Instructions</vt:lpstr>
      <vt:lpstr>ScienceSaurus pg. 280-285</vt:lpstr>
      <vt:lpstr>PowerPoint Presentation</vt:lpstr>
      <vt:lpstr>PowerPoint Presentation</vt:lpstr>
      <vt:lpstr>PowerPoint Presentation</vt:lpstr>
      <vt:lpstr>PowerPoint Presentation</vt:lpstr>
      <vt:lpstr>PowerPoint Presentation</vt:lpstr>
      <vt:lpstr>PowerPoint Presentation</vt:lpstr>
      <vt:lpstr>Gravity The force that pulls objects toward each other; gravity causes objects to fall toward the center of the Earth.</vt:lpstr>
      <vt:lpstr>Gravity Experiment</vt:lpstr>
      <vt:lpstr>Gravity Experiment Continued</vt:lpstr>
      <vt:lpstr>Illustrate the following in your Science Journal</vt:lpstr>
      <vt:lpstr>Journal Write</vt:lpstr>
      <vt:lpstr>Magic School Bus Plays Ball</vt:lpstr>
      <vt:lpstr>Work</vt:lpstr>
      <vt:lpstr>Forms of Energy</vt:lpstr>
      <vt:lpstr>Two Forms of Energy Heat and light are two forms of energy that cause change.</vt:lpstr>
      <vt:lpstr>Brainstorm examples of other forms of energy such as sound, electrical, mechanical.</vt:lpstr>
      <vt:lpstr>Discovery Education: Forms of Energy</vt:lpstr>
      <vt:lpstr>Science Journal</vt:lpstr>
      <vt:lpstr>All Four Forms of Energy</vt:lpstr>
      <vt:lpstr>Mechanical Energy</vt:lpstr>
      <vt:lpstr>Sound Energy</vt:lpstr>
      <vt:lpstr>Light Energy</vt:lpstr>
      <vt:lpstr>Thermal Energy (Heat Energy)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Investigating Force, Motion, and Energy</dc:title>
  <dc:creator>Dani Stone</dc:creator>
  <cp:lastModifiedBy>Leslie Browning</cp:lastModifiedBy>
  <cp:revision>1</cp:revision>
  <dcterms:modified xsi:type="dcterms:W3CDTF">2016-10-21T16:57:29Z</dcterms:modified>
</cp:coreProperties>
</file>